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4"/>
  </p:sldMasterIdLst>
  <p:notesMasterIdLst>
    <p:notesMasterId r:id="rId23"/>
  </p:notesMasterIdLst>
  <p:sldIdLst>
    <p:sldId id="256" r:id="rId5"/>
    <p:sldId id="379" r:id="rId6"/>
    <p:sldId id="398" r:id="rId7"/>
    <p:sldId id="380" r:id="rId8"/>
    <p:sldId id="399" r:id="rId9"/>
    <p:sldId id="401" r:id="rId10"/>
    <p:sldId id="391" r:id="rId11"/>
    <p:sldId id="381" r:id="rId12"/>
    <p:sldId id="393" r:id="rId13"/>
    <p:sldId id="394" r:id="rId14"/>
    <p:sldId id="395" r:id="rId15"/>
    <p:sldId id="382" r:id="rId16"/>
    <p:sldId id="409" r:id="rId17"/>
    <p:sldId id="407" r:id="rId18"/>
    <p:sldId id="402" r:id="rId19"/>
    <p:sldId id="392" r:id="rId20"/>
    <p:sldId id="397" r:id="rId21"/>
    <p:sldId id="383" r:id="rId22"/>
  </p:sldIdLst>
  <p:sldSz cx="9144000" cy="5143500" type="screen16x9"/>
  <p:notesSz cx="6858000" cy="9144000"/>
  <p:embeddedFontLst>
    <p:embeddedFont>
      <p:font typeface="Consolas" panose="020B0609020204030204" pitchFamily="49" charset="0"/>
      <p:regular r:id="rId24"/>
      <p:bold r:id="rId25"/>
      <p:italic r:id="rId26"/>
      <p:boldItalic r:id="rId27"/>
    </p:embeddedFont>
    <p:embeddedFont>
      <p:font typeface="Libre Caslon Text" panose="020B0604020202020204" charset="0"/>
      <p:regular r:id="rId28"/>
      <p:bold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20F56D-38BA-2AFA-5225-9B108D54C162}" name="Cuevas Rodriguez, Dalila (zfd9aj)" initials="C(" userId="S::zfd9aj@virginia.edu::17aa18c1-1dac-4894-9d9b-18d7c016883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rlyn Burgess"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16861-3B1C-50E5-D9BE-41697EDB2DC1}" v="3" dt="2025-04-20T14:23:25.093"/>
    <p1510:client id="{094B83BB-8E18-84DE-851A-3627F42BFB88}" v="1" dt="2025-04-20T05:57:34.232"/>
    <p1510:client id="{1968FD77-24E8-774A-8AB6-DA8F13052878}" v="30" dt="2025-04-20T16:32:00.062"/>
    <p1510:client id="{52596EA3-66C5-5241-9376-5916701C3CA9}" v="46" dt="2025-04-21T01:37:01.057"/>
    <p1510:client id="{53453B7E-BC40-E658-F608-8CC4236208F5}" v="1226" dt="2025-04-20T02:21:10.535"/>
    <p1510:client id="{745E179F-EDD9-A6A2-8FF2-A14705B3DE38}" v="1066" dt="2025-04-20T05:52:30.606"/>
    <p1510:client id="{921820E2-1764-090A-3257-973F4E491CBB}" v="2" dt="2025-04-20T03:10:14.694"/>
    <p1510:client id="{A48B64AE-85A5-BC70-30E4-30D89D16F30F}" v="38" dt="2025-04-20T14:54:27.496"/>
    <p1510:client id="{ACCBD211-1BD5-6BC4-7BE9-90228ECCAF09}" v="33" dt="2025-04-20T05:59:35.682"/>
    <p1510:client id="{CEA05BC1-FE73-7792-77F6-2F20A6773D8D}" v="1" dt="2025-04-21T23:36:32.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0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a:buNone/>
            </a:pPr>
            <a:r>
              <a:rPr lang="en-US"/>
              <a:t>Welcome to Group 12's presentation of the University of Virginia's School of Data </a:t>
            </a:r>
            <a:r>
              <a:rPr lang="en-US" err="1"/>
              <a:t>Sceince's</a:t>
            </a:r>
            <a:r>
              <a:rPr lang="en-US"/>
              <a:t> Disaster Relief Project in fulfillment of the requirements for the DS6030 Statistical Learning class. Group 12 consists of </a:t>
            </a:r>
            <a:r>
              <a:rPr lang="en-US" err="1"/>
              <a:t>Rheyan</a:t>
            </a:r>
            <a:r>
              <a:rPr lang="en-US"/>
              <a:t> </a:t>
            </a:r>
            <a:r>
              <a:rPr lang="en-US" err="1"/>
              <a:t>Ampoyo</a:t>
            </a:r>
            <a:r>
              <a:rPr lang="en-US"/>
              <a:t>, Camisha Belle, Dalila Cuevas Rodriguez, and Karmen Tran.</a:t>
            </a:r>
          </a:p>
        </p:txBody>
      </p:sp>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1" indent="-285750">
              <a:buFont typeface="Courier New,monospace"/>
              <a:buChar char="•"/>
            </a:pPr>
            <a:r>
              <a:rPr lang="en-US" b="1"/>
              <a:t>Dalila</a:t>
            </a:r>
            <a:endParaRPr lang="en-US"/>
          </a:p>
          <a:p>
            <a:pPr marL="1200150" lvl="2" indent="-285750">
              <a:buFont typeface="Courier New,monospace"/>
              <a:buChar char="•"/>
            </a:pPr>
            <a:r>
              <a:rPr lang="en-US"/>
              <a:t>To comprehensively evaluate model performance, we relied on a range of metrics:</a:t>
            </a:r>
          </a:p>
          <a:p>
            <a:pPr marL="1200150" lvl="2" indent="-285750">
              <a:buFont typeface="Courier New,monospace"/>
              <a:buChar char="•"/>
            </a:pPr>
            <a:r>
              <a:rPr lang="en-US"/>
              <a:t>First, </a:t>
            </a:r>
            <a:r>
              <a:rPr lang="en-US" b="1"/>
              <a:t>accuracy</a:t>
            </a:r>
            <a:r>
              <a:rPr lang="en-US"/>
              <a:t> gives us a baseline idea of how often the model was correct.</a:t>
            </a:r>
          </a:p>
          <a:p>
            <a:pPr marL="1200150" lvl="2" indent="-285750">
              <a:buFont typeface="Courier New,monospace"/>
              <a:buChar char="•"/>
            </a:pPr>
            <a:r>
              <a:rPr lang="en-US"/>
              <a:t>But because our dataset is imbalanced, we also used </a:t>
            </a:r>
            <a:r>
              <a:rPr lang="en-US" b="1"/>
              <a:t>Brier Score</a:t>
            </a:r>
            <a:r>
              <a:rPr lang="en-US"/>
              <a:t> to evaluate the quality of probability predictions, and </a:t>
            </a:r>
            <a:r>
              <a:rPr lang="en-US" b="1"/>
              <a:t>AUC-ROC</a:t>
            </a:r>
            <a:r>
              <a:rPr lang="en-US"/>
              <a:t> to measure how well the model distinguishes between classes.</a:t>
            </a:r>
          </a:p>
          <a:p>
            <a:pPr marL="1200150" lvl="2" indent="-285750">
              <a:buFont typeface="Courier New,monospace"/>
              <a:buChar char="•"/>
            </a:pPr>
            <a:r>
              <a:rPr lang="en-US" b="1"/>
              <a:t>Precision</a:t>
            </a:r>
            <a:r>
              <a:rPr lang="en-US"/>
              <a:t> was key for minimizing false positives, and </a:t>
            </a:r>
            <a:r>
              <a:rPr lang="en-US" b="1"/>
              <a:t>True Positive Rate</a:t>
            </a:r>
            <a:r>
              <a:rPr lang="en-US"/>
              <a:t>—or recall—helped ensure we didn’t miss actual cases of blue tarps.</a:t>
            </a:r>
          </a:p>
          <a:p>
            <a:pPr marL="1200150" lvl="2" indent="-285750">
              <a:buFont typeface="Courier New,monospace"/>
              <a:buChar char="•"/>
            </a:pPr>
            <a:r>
              <a:rPr lang="en-US"/>
              <a:t>We also tracked </a:t>
            </a:r>
            <a:r>
              <a:rPr lang="en-US" b="1"/>
              <a:t>False Positive Rate</a:t>
            </a:r>
            <a:r>
              <a:rPr lang="en-US"/>
              <a:t> to keep an eye on how many negative cases were incorrectly flagged.</a:t>
            </a:r>
          </a:p>
          <a:p>
            <a:pPr marL="1200150" lvl="2" indent="-285750">
              <a:buFont typeface="Courier New,monospace"/>
              <a:buChar char="•"/>
            </a:pPr>
            <a:r>
              <a:rPr lang="en-US"/>
              <a:t>Together, these metrics gave us a well-rounded view of how our models would perform in real-world conditions.</a:t>
            </a:r>
          </a:p>
        </p:txBody>
      </p:sp>
    </p:spTree>
    <p:extLst>
      <p:ext uri="{BB962C8B-B14F-4D97-AF65-F5344CB8AC3E}">
        <p14:creationId xmlns:p14="http://schemas.microsoft.com/office/powerpoint/2010/main" val="307185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1" indent="-285750"/>
            <a:r>
              <a:rPr lang="en-US" b="1">
                <a:latin typeface="Calibri"/>
                <a:ea typeface="Calibri"/>
                <a:cs typeface="Calibri"/>
              </a:rPr>
              <a:t>Vish's note: </a:t>
            </a:r>
            <a:r>
              <a:rPr lang="en-US"/>
              <a:t>Well detailed Results section </a:t>
            </a:r>
          </a:p>
        </p:txBody>
      </p:sp>
    </p:spTree>
    <p:extLst>
      <p:ext uri="{BB962C8B-B14F-4D97-AF65-F5344CB8AC3E}">
        <p14:creationId xmlns:p14="http://schemas.microsoft.com/office/powerpoint/2010/main" val="42883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har char="•"/>
            </a:pPr>
            <a:r>
              <a:rPr lang="en-US"/>
              <a:t>Before diving into the results, it's important to know how we quantified the performance of each model, we looked at metrics such as </a:t>
            </a:r>
            <a:r>
              <a:rPr lang="en-US" err="1"/>
              <a:t>roc_auc</a:t>
            </a:r>
            <a:r>
              <a:rPr lang="en-US"/>
              <a:t>, accuracy, </a:t>
            </a:r>
            <a:r>
              <a:rPr lang="en-US" err="1"/>
              <a:t>sensitvity</a:t>
            </a:r>
            <a:r>
              <a:rPr lang="en-US"/>
              <a:t> and specificity. We ended up choosing to use sensitivity as our main metric in measuring each models' performance.</a:t>
            </a:r>
          </a:p>
          <a:p>
            <a:pPr marL="285750" indent="-285750">
              <a:buChar char="•"/>
            </a:pPr>
            <a:endParaRPr lang="en-US"/>
          </a:p>
          <a:p>
            <a:pPr marL="285750" indent="-285750">
              <a:buChar char="•"/>
            </a:pPr>
            <a:r>
              <a:rPr lang="en-US"/>
              <a:t>This is due to the concept of class imbalance, there were far many labels for non-blue tarps than there were for blue tarps. Therefore, it wouldn't be appropriate for us to settle on accuracy or </a:t>
            </a:r>
            <a:r>
              <a:rPr lang="en-US" err="1"/>
              <a:t>roc_auc</a:t>
            </a:r>
            <a:r>
              <a:rPr lang="en-US"/>
              <a:t> as our metric. Hence, why we looked to sensitivity which shows us our models' efficacy on detecting true positives.</a:t>
            </a:r>
          </a:p>
          <a:p>
            <a:pPr marL="285750" indent="-285750">
              <a:buChar char="•"/>
            </a:pPr>
            <a:r>
              <a:rPr lang="en-US"/>
              <a:t>We mentioned earlier that we wanted to maximize our True Positive Rates due to the nature of the data. Remember, we're looking to find survivors of the Earthquake who resided in blue tarps so its important to that we choose our models to have high true positive rates so that we don’t misclassify blue tarps in the given photos.</a:t>
            </a:r>
          </a:p>
          <a:p>
            <a:pPr marL="285750" indent="-285750">
              <a:buChar char="•"/>
            </a:pPr>
            <a:endParaRPr lang="en-US"/>
          </a:p>
          <a:p>
            <a:pPr marL="285750" indent="-285750">
              <a:buChar char="•"/>
            </a:pPr>
            <a:r>
              <a:rPr lang="en-US"/>
              <a:t>Also, all models were tuned (if possible) to their optimal tuning parameters ensuring that each model performed at their best for this dataset</a:t>
            </a:r>
          </a:p>
          <a:p>
            <a:pPr>
              <a:buNone/>
            </a:pPr>
            <a:endParaRPr lang="en-US">
              <a:latin typeface="Calibri"/>
              <a:ea typeface="Calibri"/>
              <a:cs typeface="Calibri"/>
            </a:endParaRPr>
          </a:p>
        </p:txBody>
      </p:sp>
    </p:spTree>
    <p:extLst>
      <p:ext uri="{BB962C8B-B14F-4D97-AF65-F5344CB8AC3E}">
        <p14:creationId xmlns:p14="http://schemas.microsoft.com/office/powerpoint/2010/main" val="97457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Here is a visualization comparing the roc curves of all the models which gives a general idea of how well a classification model performs. Here, we can see that there are two models that do not perform as well as the others according to the ROC curve which are the K Nearest Neighbor Models and the Linear Discriminant Model </a:t>
            </a:r>
          </a:p>
          <a:p>
            <a:pPr>
              <a:buNone/>
            </a:pPr>
            <a:endParaRPr lang="en-US">
              <a:latin typeface="Calibri"/>
              <a:ea typeface="Calibri"/>
              <a:cs typeface="Calibri"/>
            </a:endParaRPr>
          </a:p>
          <a:p>
            <a:pPr>
              <a:buNone/>
            </a:pPr>
            <a:r>
              <a:rPr lang="en-US">
                <a:latin typeface="Calibri"/>
                <a:ea typeface="Calibri"/>
                <a:cs typeface="Calibri"/>
              </a:rPr>
              <a:t>It should be noted that even though those two models don't perform as well as the others, all of the models still do relatively well as any roc </a:t>
            </a:r>
            <a:r>
              <a:rPr lang="en-US" err="1">
                <a:latin typeface="Calibri"/>
                <a:ea typeface="Calibri"/>
                <a:cs typeface="Calibri"/>
              </a:rPr>
              <a:t>auc</a:t>
            </a:r>
            <a:r>
              <a:rPr lang="en-US">
                <a:latin typeface="Calibri"/>
                <a:ea typeface="Calibri"/>
                <a:cs typeface="Calibri"/>
              </a:rPr>
              <a:t> score above .8 is generally considered good and we will go more in depth about each models </a:t>
            </a:r>
            <a:r>
              <a:rPr lang="en-US" err="1">
                <a:latin typeface="Calibri"/>
                <a:ea typeface="Calibri"/>
                <a:cs typeface="Calibri"/>
              </a:rPr>
              <a:t>roc_auc</a:t>
            </a:r>
            <a:r>
              <a:rPr lang="en-US">
                <a:latin typeface="Calibri"/>
                <a:ea typeface="Calibri"/>
                <a:cs typeface="Calibri"/>
              </a:rPr>
              <a:t> scores in the next slide.</a:t>
            </a:r>
          </a:p>
        </p:txBody>
      </p:sp>
    </p:spTree>
    <p:extLst>
      <p:ext uri="{BB962C8B-B14F-4D97-AF65-F5344CB8AC3E}">
        <p14:creationId xmlns:p14="http://schemas.microsoft.com/office/powerpoint/2010/main" val="233418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Here is an easier visual for the numerical values of roc </a:t>
            </a:r>
            <a:r>
              <a:rPr lang="en-US" err="1">
                <a:latin typeface="Calibri"/>
                <a:ea typeface="Calibri"/>
                <a:cs typeface="Calibri"/>
              </a:rPr>
              <a:t>auc</a:t>
            </a:r>
            <a:r>
              <a:rPr lang="en-US">
                <a:latin typeface="Calibri"/>
                <a:ea typeface="Calibri"/>
                <a:cs typeface="Calibri"/>
              </a:rPr>
              <a:t> scores. We can see more definitively that the K Nearest Neighbor and Linear Discriminant Models have the lowest scores. </a:t>
            </a:r>
            <a:r>
              <a:rPr lang="en-US"/>
              <a:t>This is not to say that the models were bad but rather the K Nearest Neighbor and Linear Discriminant Models did not perform as well as the other five models we trained. The roc curve is a visual representation of trade off between sensitivity and specificity of a model (More on what this means for the results). The roc </a:t>
            </a:r>
            <a:r>
              <a:rPr lang="en-US" err="1"/>
              <a:t>auc</a:t>
            </a:r>
            <a:r>
              <a:rPr lang="en-US"/>
              <a:t> score measures how well a model can produce relative scores to discriminate between positive or negative instances across all classification thresholds. In this case Blue Tarp and Non Blue Tarp Labels.</a:t>
            </a:r>
            <a:endParaRPr lang="en-US">
              <a:latin typeface="Calibri"/>
              <a:ea typeface="Calibri"/>
              <a:cs typeface="Calibri"/>
            </a:endParaRPr>
          </a:p>
          <a:p>
            <a:pPr>
              <a:buNone/>
            </a:pPr>
            <a:endParaRPr lang="en-US"/>
          </a:p>
          <a:p>
            <a:pPr>
              <a:buNone/>
            </a:pPr>
            <a:r>
              <a:rPr lang="en-US">
                <a:latin typeface="Calibri"/>
                <a:ea typeface="Calibri"/>
                <a:cs typeface="Calibri"/>
              </a:rPr>
              <a:t>It's also important to note that the plot has its y axis restricted to a limit of .97 to 1 to make it easier to see the very small difference of roc </a:t>
            </a:r>
            <a:r>
              <a:rPr lang="en-US" err="1">
                <a:latin typeface="Calibri"/>
                <a:ea typeface="Calibri"/>
                <a:cs typeface="Calibri"/>
              </a:rPr>
              <a:t>auc</a:t>
            </a:r>
            <a:r>
              <a:rPr lang="en-US">
                <a:latin typeface="Calibri"/>
                <a:ea typeface="Calibri"/>
                <a:cs typeface="Calibri"/>
              </a:rPr>
              <a:t> scores of each model</a:t>
            </a:r>
          </a:p>
          <a:p>
            <a:pPr>
              <a:buNone/>
            </a:pPr>
            <a:endParaRPr lang="en-US">
              <a:latin typeface="Calibri"/>
              <a:ea typeface="Calibri"/>
              <a:cs typeface="Calibri"/>
            </a:endParaRPr>
          </a:p>
          <a:p>
            <a:pPr>
              <a:buNone/>
            </a:pPr>
            <a:r>
              <a:rPr lang="en-US">
                <a:latin typeface="Calibri"/>
                <a:ea typeface="Calibri"/>
                <a:cs typeface="Calibri"/>
              </a:rPr>
              <a:t>All of these models were tuned for their optimal parameters, so each of these models should be the 'best' version of themselves for this specific dataset.</a:t>
            </a:r>
          </a:p>
          <a:p>
            <a:pPr>
              <a:buNone/>
            </a:pPr>
            <a:endParaRPr lang="en-US">
              <a:latin typeface="Calibri"/>
              <a:ea typeface="Calibri"/>
              <a:cs typeface="Calibri"/>
            </a:endParaRPr>
          </a:p>
          <a:p>
            <a:pPr>
              <a:buNone/>
            </a:pPr>
            <a:r>
              <a:rPr lang="en-US">
                <a:latin typeface="Calibri"/>
                <a:ea typeface="Calibri"/>
                <a:cs typeface="Calibri"/>
              </a:rPr>
              <a:t>After tuning,</a:t>
            </a:r>
            <a:r>
              <a:rPr lang="en-US"/>
              <a:t> IF we were using roc </a:t>
            </a:r>
            <a:r>
              <a:rPr lang="en-US" err="1"/>
              <a:t>auc</a:t>
            </a:r>
            <a:r>
              <a:rPr lang="en-US"/>
              <a:t> as our metric to choose the best model </a:t>
            </a:r>
            <a:r>
              <a:rPr lang="en-US">
                <a:latin typeface="Calibri"/>
                <a:ea typeface="Calibri"/>
                <a:cs typeface="Calibri"/>
              </a:rPr>
              <a:t>it turns out that the random forest model performed the best in regard to this dataset</a:t>
            </a:r>
            <a:endParaRPr lang="en-US"/>
          </a:p>
        </p:txBody>
      </p:sp>
    </p:spTree>
    <p:extLst>
      <p:ext uri="{BB962C8B-B14F-4D97-AF65-F5344CB8AC3E}">
        <p14:creationId xmlns:p14="http://schemas.microsoft.com/office/powerpoint/2010/main" val="322599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Recall in the last slide I stated "I</a:t>
            </a:r>
            <a:r>
              <a:rPr lang="en-US"/>
              <a:t>ts important that we choose our models to have high true positive rates so that we don’t misclassify blue tarps in the given photos</a:t>
            </a:r>
            <a:r>
              <a:rPr lang="en-US">
                <a:latin typeface="Calibri"/>
                <a:ea typeface="Calibri"/>
                <a:cs typeface="Calibri"/>
              </a:rPr>
              <a:t>". In other words, we want to choose the model that had the highest sensitivity so our chosen model has the most correctly classified labels for blue tarps. </a:t>
            </a:r>
            <a:endParaRPr lang="en-US">
              <a:ea typeface="Calibri"/>
            </a:endParaRPr>
          </a:p>
          <a:p>
            <a:pPr>
              <a:buNone/>
            </a:pPr>
            <a:endParaRPr lang="en-US">
              <a:latin typeface="Calibri"/>
              <a:ea typeface="Calibri"/>
              <a:cs typeface="Calibri"/>
            </a:endParaRPr>
          </a:p>
          <a:p>
            <a:pPr>
              <a:buNone/>
            </a:pPr>
            <a:r>
              <a:rPr lang="en-US">
                <a:latin typeface="Calibri"/>
                <a:ea typeface="Calibri"/>
                <a:cs typeface="Calibri"/>
              </a:rPr>
              <a:t>However this comes at a cost as I also mentioned that the roc curve </a:t>
            </a:r>
            <a:r>
              <a:rPr lang="en-US"/>
              <a:t>represents the trade-off between the sensitivity and specificity of a classifier model. So, we are not just choosing the model with the best sensitivity for 'free'. We are instead trading how well a model classifies true negatives. </a:t>
            </a:r>
          </a:p>
          <a:p>
            <a:pPr>
              <a:buNone/>
            </a:pPr>
            <a:endParaRPr lang="en-US">
              <a:ea typeface="Calibri"/>
            </a:endParaRPr>
          </a:p>
          <a:p>
            <a:pPr>
              <a:buNone/>
            </a:pPr>
            <a:r>
              <a:rPr lang="en-US">
                <a:ea typeface="Calibri"/>
              </a:rPr>
              <a:t>In this case, we don’t really care about true negatives as much as the true positives for this data set. Remember, we are trying to locate where the blue tarps are in order to save the lives of earthquake victims, were not too concerned about the areas that don't have blue tarps while yes, in context, this may cost us money and resources  but that is a conversation for another time. </a:t>
            </a:r>
          </a:p>
          <a:p>
            <a:pPr>
              <a:buNone/>
            </a:pPr>
            <a:endParaRPr lang="en-US">
              <a:ea typeface="Calibri"/>
            </a:endParaRPr>
          </a:p>
          <a:p>
            <a:pPr>
              <a:buNone/>
            </a:pPr>
            <a:r>
              <a:rPr lang="en-US">
                <a:ea typeface="Calibri"/>
              </a:rPr>
              <a:t>With this in mind, we look to choosing the model that has the highest sensitivity.</a:t>
            </a:r>
          </a:p>
          <a:p>
            <a:pPr>
              <a:buNone/>
            </a:pPr>
            <a:endParaRPr lang="en-US">
              <a:ea typeface="Calibri"/>
            </a:endParaRPr>
          </a:p>
          <a:p>
            <a:pPr>
              <a:buNone/>
            </a:pPr>
            <a:r>
              <a:rPr lang="en-US">
                <a:ea typeface="Calibri"/>
              </a:rPr>
              <a:t>Even though this model had one of the lower roc </a:t>
            </a:r>
            <a:r>
              <a:rPr lang="en-US" err="1">
                <a:ea typeface="Calibri"/>
              </a:rPr>
              <a:t>auc</a:t>
            </a:r>
            <a:r>
              <a:rPr lang="en-US">
                <a:ea typeface="Calibri"/>
              </a:rPr>
              <a:t> scores, the K Nearest Neighbor Model turns out to have the highest </a:t>
            </a:r>
            <a:r>
              <a:rPr lang="en-US" err="1">
                <a:ea typeface="Calibri"/>
              </a:rPr>
              <a:t>sensitvity</a:t>
            </a:r>
            <a:r>
              <a:rPr lang="en-US">
                <a:ea typeface="Calibri"/>
              </a:rPr>
              <a:t>!</a:t>
            </a:r>
          </a:p>
        </p:txBody>
      </p:sp>
    </p:spTree>
    <p:extLst>
      <p:ext uri="{BB962C8B-B14F-4D97-AF65-F5344CB8AC3E}">
        <p14:creationId xmlns:p14="http://schemas.microsoft.com/office/powerpoint/2010/main" val="1022508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Vish's note: </a:t>
            </a:r>
            <a:r>
              <a:rPr lang="en-US">
                <a:latin typeface="Calibri"/>
                <a:ea typeface="Calibri"/>
                <a:cs typeface="Calibri"/>
              </a:rPr>
              <a:t>Conclusion 3 is not a project based conclusion from the work done but something like the introduction paragraph.</a:t>
            </a:r>
          </a:p>
          <a:p>
            <a:pPr>
              <a:buNone/>
            </a:pPr>
            <a:endParaRPr lang="en-US">
              <a:latin typeface="Calibri"/>
              <a:ea typeface="Calibri"/>
              <a:cs typeface="Calibri"/>
            </a:endParaRPr>
          </a:p>
          <a:p>
            <a:pPr>
              <a:buNone/>
            </a:pPr>
            <a:r>
              <a:rPr lang="en-US"/>
              <a:t>Conclusion #1: Logistic Regression Outperforms LDA and QDA.</a:t>
            </a:r>
          </a:p>
          <a:p>
            <a:pPr>
              <a:buNone/>
            </a:pPr>
            <a:r>
              <a:rPr lang="en-US"/>
              <a:t>Finally, we found that Logistic Regression, while often considered a simpler model, actually outperformed more complex ones like QDA and LDA on the hold-out data. Its low false positive rate and near-perfect precision make it ideal for reliable tarp identification. And, by introducing regularization or even ensemble enhancements, we could make it even more robust and adaptive to varying conditions and data sources.</a:t>
            </a:r>
          </a:p>
          <a:p>
            <a:pPr>
              <a:buNone/>
            </a:pPr>
            <a:endParaRPr lang="en-US"/>
          </a:p>
          <a:p>
            <a:pPr>
              <a:buNone/>
            </a:pPr>
            <a:r>
              <a:rPr lang="en-US"/>
              <a:t>Conclusion #2: Enhance Logistic Regression with Regularization and Ensemble Models.</a:t>
            </a:r>
          </a:p>
          <a:p>
            <a:pPr>
              <a:buNone/>
            </a:pPr>
            <a:r>
              <a:rPr lang="en-US"/>
              <a:t>To further enhance the performance of Logistic Regression—which already outperformed other models on the hold-out dataset—we recommend a few key improvements. First, incorporating regularization techniques like L1 or L2 penalties can help reduce overfitting and improve generalization, especially in varying lighting conditions that affect color data. Second, ensemble methods such as Random Forest or Boosting could be explored to capture more complex patterns and improve overall robustness. We also suggest leveraging spatial and geospatial features, such as map coordinates, to boost classification accuracy and uncover potential clustering in tarp locations. Lastly, fine-tuning the model’s probability threshold could help increase true positive detections without significantly raising false positives. Together, these strategies can make Logistic Regression even more accurate, reliable, and ready for real-world disaster response.</a:t>
            </a:r>
          </a:p>
          <a:p>
            <a:pPr>
              <a:buNone/>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Conclusion #3: </a:t>
            </a:r>
            <a:r>
              <a:rPr lang="en-US" sz="1100">
                <a:latin typeface="Libre Caslon Text"/>
              </a:rPr>
              <a:t>K-Nearest Neighbor Performs Best using Cross-Validation and the Holdout Data.</a:t>
            </a:r>
            <a:endParaRPr lang="en-US"/>
          </a:p>
          <a:p>
            <a:pPr algn="l">
              <a:buNone/>
            </a:pPr>
            <a:r>
              <a:rPr lang="en-US" b="0" i="0" u="none" strike="noStrike">
                <a:solidFill>
                  <a:srgbClr val="000000"/>
                </a:solidFill>
                <a:effectLst/>
              </a:rPr>
              <a:t>Let's start by looking at performance across different evaluation phases. During cross-validation, the K-Nearest Neighbor model performed the best in terms of sensitivity, with a mean score of about 96%. This means it was the most successful at identifying true positive cases which is especially important for tasks like detecting blue tarps, where missing a real tarp could be costly. On the other hand, the Random Forest model had the highest ROC AUC score, just under 1, indicating outstanding ability to separate classes overall. While it didn’t outperform KNN in sensitivity, its high AUC suggests it might generalize better when applied to new, unseen data potentially making it the more stable performer on hold-out data.</a:t>
            </a:r>
          </a:p>
          <a:p>
            <a:pPr algn="l">
              <a:buNone/>
            </a:pPr>
            <a:endParaRPr lang="en-US" b="0" i="0" u="none" strike="noStrike">
              <a:solidFill>
                <a:srgbClr val="000000"/>
              </a:solidFill>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Conclusion #4: </a:t>
            </a:r>
            <a:r>
              <a:rPr lang="en-US" sz="1100">
                <a:latin typeface="Libre Caslon Text"/>
              </a:rPr>
              <a:t>The Findings Between Cross-Validation and Holdout is a Reconcilable Outcome.</a:t>
            </a:r>
            <a:endParaRPr lang="en-US"/>
          </a:p>
          <a:p>
            <a:pPr algn="l">
              <a:buNone/>
            </a:pPr>
            <a:r>
              <a:rPr lang="en-US" b="0" i="0" u="none" strike="noStrike">
                <a:solidFill>
                  <a:srgbClr val="000000"/>
                </a:solidFill>
                <a:effectLst/>
              </a:rPr>
              <a:t>KNN excels in sensitivity, meaning it aggressively captures all true positives but it can be prone to overfitting, especially with smaller datasets. This might inflate its cross-validation score without translating as well to hold-out performance. In contrast, Random Forest leverages ensemble learning, making it more stable and generalizable. Its AUC score reflects this strength in broad classification performance. So even though each model excels in a different metric, they’re both doing exactly what they’re built to do and their performance is consistent with their design.</a:t>
            </a:r>
          </a:p>
          <a:p>
            <a:pPr>
              <a:buNone/>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Conclusion #5: </a:t>
            </a:r>
            <a:r>
              <a:rPr lang="en-US" sz="1100">
                <a:latin typeface="Libre Caslon Text"/>
              </a:rPr>
              <a:t>K-Nearest Neighbor Model should be used for the Detection of Blue Tarps.</a:t>
            </a:r>
            <a:endParaRPr lang="en-US"/>
          </a:p>
          <a:p>
            <a:pPr algn="l">
              <a:buNone/>
            </a:pPr>
            <a:r>
              <a:rPr lang="en-US" b="0" i="0" u="none" strike="noStrike">
                <a:solidFill>
                  <a:srgbClr val="000000"/>
                </a:solidFill>
                <a:effectLst/>
              </a:rPr>
              <a:t>Now let’s talk about which model we’d actually recommend for blue tarp detection. In this scenario, we care most about sensitivity catching every possible instance of a blue tarp. Missing one could mean overlooking a location that needs emergency aid or disaster response. Given that, the K-Nearest Neighbor model with K set to 16 is our top pick. It may not be the most balanced model overall, but it’s the best at what matters here: not missing a positive case. In this context, a few false alarms are okay missing an actual tarp is not.</a:t>
            </a:r>
          </a:p>
          <a:p>
            <a:pPr>
              <a:buNone/>
            </a:pPr>
            <a:endParaRPr lang="en-US"/>
          </a:p>
          <a:p>
            <a:pPr>
              <a:buNone/>
            </a:pPr>
            <a:r>
              <a:rPr lang="en-US"/>
              <a:t>Conclusion #6: Accuracy, ROC AUC, Sensitivity, and Specificity are Essential to Blue Tarp Detection.</a:t>
            </a:r>
          </a:p>
          <a:p>
            <a:pPr>
              <a:buNone/>
            </a:pPr>
            <a:r>
              <a:rPr lang="en-US"/>
              <a:t>The metrics we used accuracy, sensitivity, specificity, and ROC AUC are all highly relevant to this context. Sensitivity ensures we don't miss actual tarps; specificity prevents false alarms. ROC AUC helps us assess overall discrimination ability. These aren’t just academic measures they directly impact life-saving decisions in high-pressure environments, guiding where emergency aid goes and when.</a:t>
            </a:r>
          </a:p>
          <a:p>
            <a:pPr>
              <a:buNone/>
            </a:pPr>
            <a:endParaRPr lang="en-US"/>
          </a:p>
          <a:p>
            <a:pPr>
              <a:buNone/>
            </a:pPr>
            <a:r>
              <a:rPr lang="en-US"/>
              <a:t>In conclusion, our analysis shows the importance of model evaluation across multiple dimensions. Whether it’s through generalization, interpretability, or real-world readiness, our goal remains the same: to build tools that help save lives, quickly and accurately.</a:t>
            </a:r>
          </a:p>
          <a:p>
            <a:pPr>
              <a:buNone/>
            </a:pPr>
            <a:r>
              <a:rPr lang="en-US"/>
              <a:t>Thank you.</a:t>
            </a:r>
          </a:p>
          <a:p>
            <a:pPr>
              <a:buNone/>
            </a:pPr>
            <a:endParaRPr lang="en-US">
              <a:latin typeface="Calibri"/>
              <a:ea typeface="Calibri"/>
              <a:cs typeface="Calibri"/>
            </a:endParaRPr>
          </a:p>
          <a:p>
            <a:pPr>
              <a:buNone/>
            </a:pPr>
            <a:endParaRPr lang="en-US">
              <a:latin typeface="Calibri"/>
              <a:ea typeface="Calibri"/>
              <a:cs typeface="Calibri"/>
            </a:endParaRPr>
          </a:p>
          <a:p>
            <a:pPr>
              <a:buNone/>
            </a:pPr>
            <a:endParaRPr lang="en-US">
              <a:latin typeface="Calibri"/>
              <a:ea typeface="Calibri"/>
              <a:cs typeface="Calibri"/>
            </a:endParaRPr>
          </a:p>
        </p:txBody>
      </p:sp>
    </p:spTree>
    <p:extLst>
      <p:ext uri="{BB962C8B-B14F-4D97-AF65-F5344CB8AC3E}">
        <p14:creationId xmlns:p14="http://schemas.microsoft.com/office/powerpoint/2010/main" val="14989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a:latin typeface="Calibri"/>
                <a:ea typeface="Calibri"/>
                <a:cs typeface="Calibri"/>
              </a:rPr>
              <a:t>Introduction</a:t>
            </a:r>
          </a:p>
          <a:p>
            <a:pPr marL="171450" indent="-171450"/>
            <a:endParaRPr lang="en-US">
              <a:latin typeface="Calibri"/>
              <a:ea typeface="Calibri"/>
              <a:cs typeface="Calibri"/>
            </a:endParaRPr>
          </a:p>
          <a:p>
            <a:pPr marL="171450" indent="-171450"/>
            <a:r>
              <a:rPr lang="en-US">
                <a:latin typeface="Calibri"/>
                <a:ea typeface="Calibri"/>
                <a:cs typeface="Calibri"/>
              </a:rPr>
              <a:t>No notes from Vish for the Intro section, but see below for his notes related to the coding:</a:t>
            </a:r>
            <a:br>
              <a:rPr lang="en-US">
                <a:latin typeface="Calibri"/>
                <a:ea typeface="Calibri"/>
                <a:cs typeface="Calibri"/>
              </a:rPr>
            </a:br>
            <a:r>
              <a:rPr lang="en-US"/>
              <a:t>Coding: </a:t>
            </a:r>
            <a:endParaRPr lang="en-US">
              <a:latin typeface="Calibri"/>
              <a:ea typeface="Calibri"/>
              <a:cs typeface="Calibri"/>
            </a:endParaRPr>
          </a:p>
          <a:p>
            <a:pPr marL="171450" indent="-171450"/>
            <a:endParaRPr lang="en-US">
              <a:latin typeface="Calibri"/>
              <a:ea typeface="Calibri"/>
              <a:cs typeface="Calibri"/>
            </a:endParaRPr>
          </a:p>
          <a:p>
            <a:pPr marL="1085850" lvl="1" indent="-171450"/>
            <a:r>
              <a:rPr lang="en-US"/>
              <a:t>Good Documentation and structure in the RMD Code </a:t>
            </a:r>
          </a:p>
          <a:p>
            <a:pPr marL="171450" indent="-171450"/>
            <a:endParaRPr lang="en-US"/>
          </a:p>
          <a:p>
            <a:pPr marL="1085850" lvl="1" indent="-171450"/>
            <a:r>
              <a:rPr lang="en-US"/>
              <a:t>There is a lot of manual normalizing of the columns, you can streamline it by first appending all similar data together and then do the transformation altogether. </a:t>
            </a:r>
          </a:p>
          <a:p>
            <a:pPr marL="171450" indent="-171450"/>
            <a:endParaRPr lang="en-US"/>
          </a:p>
          <a:p>
            <a:pPr marL="1085850" lvl="1" indent="-171450"/>
            <a:r>
              <a:rPr lang="en-US"/>
              <a:t>The Holdout Dataset has B1,B2,B3 as columns instead of R,G,B. There is no discussion to why these were mapped directly. If the order of B1/B2/B3 was altered, all the evaluations would have been wrong.  </a:t>
            </a:r>
          </a:p>
          <a:p>
            <a:pPr marL="171450" indent="-171450"/>
            <a:endParaRPr lang="en-US"/>
          </a:p>
          <a:p>
            <a:pPr marL="1085850" lvl="1" indent="-171450"/>
            <a:r>
              <a:rPr lang="en-US"/>
              <a:t>For formula, you can directly use Outcome Variable ~ ., no need to extract the formula by first fitting a </a:t>
            </a:r>
            <a:r>
              <a:rPr lang="en-US" err="1"/>
              <a:t>glm</a:t>
            </a:r>
            <a:r>
              <a:rPr lang="en-US"/>
              <a:t> model and then using it. </a:t>
            </a:r>
          </a:p>
        </p:txBody>
      </p:sp>
    </p:spTree>
    <p:extLst>
      <p:ext uri="{BB962C8B-B14F-4D97-AF65-F5344CB8AC3E}">
        <p14:creationId xmlns:p14="http://schemas.microsoft.com/office/powerpoint/2010/main" val="2447717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080382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080382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US"/>
              <a:t>On January 12, 2010, a magnitude 7.0 hit Haiti devastating Port‑au‑Prince. Approximately 230,000 people were killed, 300,000 injured, and 1.5 million displaced. Critical infrastructure was destroyed.</a:t>
            </a:r>
          </a:p>
          <a:p>
            <a:pPr marL="171450" indent="-171450"/>
            <a:r>
              <a:rPr lang="en-US"/>
              <a:t>Humanitarian aid agencies faced major operational challenges due to destroyed communication systems and roads hampering relief delivery. </a:t>
            </a:r>
          </a:p>
          <a:p>
            <a:pPr marL="171450" indent="-171450"/>
            <a:r>
              <a:rPr lang="en-US"/>
              <a:t>Rochester Institute of Technology (also known as RIT) teams collected geo‑referenced images using aerial photography. The imagery revealed that displaced individuals, whose homes were destroyed, were using blue tarps to construct temporary shelters. </a:t>
            </a:r>
          </a:p>
          <a:p>
            <a:pPr marL="171450" indent="-171450"/>
            <a:r>
              <a:rPr lang="en-US"/>
              <a:t>Manually locating blue tarps among thousands of images was infeasible, the solution to this challenge was to us data-mining algorithms. So, statistical learning algorithms were employed for efficient identification of people in need of assistance.</a:t>
            </a:r>
          </a:p>
          <a:p>
            <a:pPr marL="171450" indent="-171450"/>
            <a:r>
              <a:rPr lang="en-US"/>
              <a:t>Group 12's project goal is to use methods learned in UVA’s Data Science 6030 course to build and evaluate multiple models to optimize displaced‑person detection.</a:t>
            </a:r>
          </a:p>
          <a:p>
            <a:pPr marL="0" lvl="0" indent="0" algn="l">
              <a:spcBef>
                <a:spcPts val="0"/>
              </a:spcBef>
              <a:spcAft>
                <a:spcPts val="0"/>
              </a:spcAft>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a:t>We will suspend discussion of the basic attributes of the dense training and holdout data sets provided for this exercise and move directly into talking about core features of the data used to identify the blue tarps in the aforementioned images.</a:t>
            </a:r>
          </a:p>
          <a:p>
            <a:pPr marL="171450" indent="-171450"/>
            <a:endParaRPr lang="en-US" b="1"/>
          </a:p>
          <a:p>
            <a:pPr marL="171450" indent="-171450"/>
            <a:r>
              <a:rPr lang="en-US" b="1"/>
              <a:t>Vish's notes</a:t>
            </a:r>
            <a:endParaRPr lang="en-US"/>
          </a:p>
          <a:p>
            <a:pPr marL="1085850" lvl="1" indent="-171450"/>
            <a:r>
              <a:rPr lang="en-US"/>
              <a:t>Layered Density Plots is a good idea, additionally boxplots to supplement the differences is helpful. </a:t>
            </a:r>
          </a:p>
          <a:p>
            <a:pPr marL="171450" indent="-171450"/>
            <a:endParaRPr lang="en-US"/>
          </a:p>
          <a:p>
            <a:pPr marL="1085850" lvl="1" indent="-171450"/>
            <a:r>
              <a:rPr lang="en-US"/>
              <a:t>The color coded scatter plot is really innovative. </a:t>
            </a:r>
          </a:p>
          <a:p>
            <a:pPr>
              <a:buNone/>
            </a:pPr>
            <a:endParaRPr lang="en-US">
              <a:latin typeface="Calibri"/>
              <a:ea typeface="Calibri"/>
              <a:cs typeface="Calibri"/>
            </a:endParaRPr>
          </a:p>
          <a:p>
            <a:pPr>
              <a:buNone/>
            </a:pPr>
            <a:endParaRPr lang="en-US"/>
          </a:p>
        </p:txBody>
      </p:sp>
    </p:spTree>
    <p:extLst>
      <p:ext uri="{BB962C8B-B14F-4D97-AF65-F5344CB8AC3E}">
        <p14:creationId xmlns:p14="http://schemas.microsoft.com/office/powerpoint/2010/main" val="144598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To determine the location of blue tarps in RIT’s images, Group 12 transformed the "Class" response variable into a bivariate output. The new variable was assigned a value of "Blue Tarp" for observations with a class of "Blue Tarp" (n = 2,022; 3.2%) with all other values coded as "Not Blue Tarp" (n = 61,219; 96.8%).  T-tests indicate that all three features ("Blue", "Green", and "Red") have statistically significant differences between the binary “</a:t>
            </a:r>
            <a:r>
              <a:rPr lang="en-US" err="1"/>
              <a:t>Blue_Tarp</a:t>
            </a:r>
            <a:r>
              <a:rPr lang="en-US"/>
              <a:t>” classes.</a:t>
            </a:r>
          </a:p>
          <a:p>
            <a:pPr>
              <a:buNone/>
            </a:pPr>
            <a:endParaRPr lang="en-US"/>
          </a:p>
          <a:p>
            <a:pPr>
              <a:buNone/>
            </a:pPr>
            <a:r>
              <a:rPr lang="en-US"/>
              <a:t>After transformation, the color values remain highly effective in distinguishing between the categories as displayed in this 3D scatterplot.</a:t>
            </a:r>
          </a:p>
          <a:p>
            <a:pPr>
              <a:buNone/>
            </a:pPr>
            <a:endParaRPr lang="en-US"/>
          </a:p>
          <a:p>
            <a:pPr>
              <a:buNone/>
            </a:pPr>
            <a:endParaRPr lang="en-US"/>
          </a:p>
        </p:txBody>
      </p:sp>
    </p:spTree>
    <p:extLst>
      <p:ext uri="{BB962C8B-B14F-4D97-AF65-F5344CB8AC3E}">
        <p14:creationId xmlns:p14="http://schemas.microsoft.com/office/powerpoint/2010/main" val="394700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 holdout dataset was comprised of eight individual text and three JPG image files. </a:t>
            </a:r>
          </a:p>
          <a:p>
            <a:pPr>
              <a:buNone/>
            </a:pPr>
            <a:endParaRPr lang="en-US"/>
          </a:p>
          <a:p>
            <a:pPr>
              <a:buNone/>
            </a:pPr>
            <a:r>
              <a:rPr lang="en-US"/>
              <a:t>The holdout dataset, which contains 2,008,623 observations, also includes a categorical variable called "Class". Like the training dataset, this data does not contain any missing values. Unlike the training dataset, this variable already classified the data as either “Blue Tarp” (18,926 observations representing only 0.94% of the data) or “Not Blue Tarp” (1,989,697) with no further transformation needed.</a:t>
            </a:r>
          </a:p>
          <a:p>
            <a:pPr>
              <a:buNone/>
            </a:pPr>
            <a:endParaRPr lang="en-US"/>
          </a:p>
          <a:p>
            <a:pPr>
              <a:buNone/>
            </a:pPr>
            <a:r>
              <a:rPr lang="en-US"/>
              <a:t>After exploring all possible RGB color combinations using an RGB calculator, we determined that interpreting column 8 (B1) as Red, column 9 (B2) as Green, and column 10 (B3) as Blue produced scatterplots with colors that closely matched those provided in  example images. The other 5 permutations resulted in unnatural hues of green, purple, or turquoise, indicating an incorrect mapping of the color channels.</a:t>
            </a:r>
          </a:p>
          <a:p>
            <a:pPr>
              <a:buNone/>
            </a:pPr>
            <a:r>
              <a:rPr lang="en-US"/>
              <a:t>It is important to note that the position of the figures in the plot was not a factor in our analysis; this approach was solely used to verify the correct order of the RGB channels.</a:t>
            </a:r>
          </a:p>
          <a:p>
            <a:pPr>
              <a:buNone/>
            </a:pPr>
            <a:endParaRPr lang="en-US"/>
          </a:p>
          <a:p>
            <a:pPr>
              <a:buNone/>
            </a:pPr>
            <a:r>
              <a:rPr lang="en-US"/>
              <a:t>After data preparation, including applying factors to the Class output variable, the team was ready to proceed with its analysis.</a:t>
            </a:r>
          </a:p>
          <a:p>
            <a:pPr>
              <a:buNone/>
            </a:pPr>
            <a:endParaRPr lang="en-US"/>
          </a:p>
        </p:txBody>
      </p:sp>
    </p:spTree>
    <p:extLst>
      <p:ext uri="{BB962C8B-B14F-4D97-AF65-F5344CB8AC3E}">
        <p14:creationId xmlns:p14="http://schemas.microsoft.com/office/powerpoint/2010/main" val="240658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marL="285750" lvl="1" indent="-285750">
              <a:buFont typeface="Courier New"/>
              <a:buChar char="•"/>
            </a:pPr>
            <a:r>
              <a:rPr lang="en-US" b="1"/>
              <a:t>Dalila</a:t>
            </a:r>
          </a:p>
          <a:p>
            <a:pPr marL="742950" lvl="2" indent="-285750">
              <a:buFont typeface="Wingdings"/>
              <a:buChar char="§"/>
            </a:pPr>
            <a:r>
              <a:rPr lang="en-US"/>
              <a:t>For this project, we used </a:t>
            </a:r>
            <a:r>
              <a:rPr lang="en-US" b="1"/>
              <a:t>R</a:t>
            </a:r>
            <a:r>
              <a:rPr lang="en-US"/>
              <a:t> as our primary tool, specifically leveraging the </a:t>
            </a:r>
            <a:r>
              <a:rPr lang="en-US" b="1" err="1"/>
              <a:t>tidymodels</a:t>
            </a:r>
            <a:r>
              <a:rPr lang="en-US"/>
              <a:t> framework.</a:t>
            </a:r>
          </a:p>
          <a:p>
            <a:pPr marL="742950" lvl="2" indent="-285750">
              <a:buFont typeface="Wingdings"/>
              <a:buChar char="§"/>
            </a:pPr>
            <a:r>
              <a:rPr lang="en-US"/>
              <a:t>This allowed us to create a </a:t>
            </a:r>
            <a:r>
              <a:rPr lang="en-US" b="1"/>
              <a:t>modular and reproducible workflow</a:t>
            </a:r>
            <a:r>
              <a:rPr lang="en-US"/>
              <a:t>, making it easier to manage preprocessing, modeling, and evaluation steps consistently across models.</a:t>
            </a:r>
          </a:p>
          <a:p>
            <a:pPr marL="742950" lvl="2" indent="-285750">
              <a:buFont typeface="Wingdings"/>
              <a:buChar char="§"/>
            </a:pPr>
            <a:r>
              <a:rPr lang="en-US"/>
              <a:t>To document our work and collaborate effectively, we used </a:t>
            </a:r>
            <a:r>
              <a:rPr lang="en-US" b="1"/>
              <a:t>Microsoft Word</a:t>
            </a:r>
            <a:r>
              <a:rPr lang="en-US"/>
              <a:t> for the final report.</a:t>
            </a:r>
          </a:p>
          <a:p>
            <a:pPr marL="742950" lvl="2" indent="-285750">
              <a:buFont typeface="Wingdings"/>
              <a:buChar char="§"/>
            </a:pPr>
            <a:r>
              <a:rPr lang="en-US"/>
              <a:t>Our modeling task was framed as a </a:t>
            </a:r>
            <a:r>
              <a:rPr lang="en-US" b="1"/>
              <a:t>supervised classification problem</a:t>
            </a:r>
            <a:r>
              <a:rPr lang="en-US"/>
              <a:t>, with the goal of predicting the presence of </a:t>
            </a:r>
            <a:r>
              <a:rPr lang="en-US" b="1"/>
              <a:t>blue tarps</a:t>
            </a:r>
            <a:r>
              <a:rPr lang="en-US"/>
              <a:t> in aerial imagery following a disaster.</a:t>
            </a:r>
          </a:p>
          <a:p>
            <a:pPr marL="742950" lvl="2" indent="-285750">
              <a:buFont typeface="Wingdings"/>
              <a:buChar char="§"/>
            </a:pPr>
            <a:r>
              <a:rPr lang="en-US"/>
              <a:t>As you can see in the visual, our pipeline moved systematically from data preparation through evaluation, ensuring that each phase was well-defined and repeatable.</a:t>
            </a:r>
          </a:p>
          <a:p>
            <a:pPr>
              <a:buNone/>
            </a:pPr>
            <a:endParaRPr lang="en-US">
              <a:latin typeface="Calibri"/>
              <a:ea typeface="Calibri"/>
              <a:cs typeface="Calibri"/>
            </a:endParaRPr>
          </a:p>
        </p:txBody>
      </p:sp>
    </p:spTree>
    <p:extLst>
      <p:ext uri="{BB962C8B-B14F-4D97-AF65-F5344CB8AC3E}">
        <p14:creationId xmlns:p14="http://schemas.microsoft.com/office/powerpoint/2010/main" val="3125545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marL="285750" lvl="1" indent="-285750">
              <a:buFont typeface="Courier New,monospace"/>
              <a:buChar char="•"/>
            </a:pPr>
            <a:r>
              <a:rPr lang="en-US" b="1"/>
              <a:t>Dalila</a:t>
            </a:r>
            <a:endParaRPr lang="en-US"/>
          </a:p>
          <a:p>
            <a:pPr marL="742950" lvl="2" indent="-285750">
              <a:buFont typeface="Wingdings,Sans-Serif"/>
              <a:buChar char="•"/>
            </a:pPr>
            <a:r>
              <a:rPr lang="en-US"/>
              <a:t>To train and validate our models, we applied </a:t>
            </a:r>
            <a:r>
              <a:rPr lang="en-US" b="1"/>
              <a:t>10-fold stratified cross-validation</a:t>
            </a:r>
            <a:r>
              <a:rPr lang="en-US"/>
              <a:t> to the training data.</a:t>
            </a:r>
          </a:p>
          <a:p>
            <a:pPr marL="742950" lvl="2" indent="-285750">
              <a:buFont typeface="Wingdings,Sans-Serif"/>
              <a:buChar char="•"/>
            </a:pPr>
            <a:r>
              <a:rPr lang="en-US"/>
              <a:t>This method was chosen because our dataset was </a:t>
            </a:r>
            <a:r>
              <a:rPr lang="en-US" b="1"/>
              <a:t>imbalanced</a:t>
            </a:r>
            <a:r>
              <a:rPr lang="en-US"/>
              <a:t>, meaning the blue tarp class was underrepresented.</a:t>
            </a:r>
          </a:p>
          <a:p>
            <a:pPr marL="742950" lvl="2" indent="-285750">
              <a:buFont typeface="Wingdings,Sans-Serif"/>
              <a:buChar char="•"/>
            </a:pPr>
            <a:r>
              <a:rPr lang="en-US"/>
              <a:t>Stratification helped ensure that each fold preserved the class proportions, reducing bias and improving the model’s ability to generalize.</a:t>
            </a:r>
          </a:p>
          <a:p>
            <a:pPr marL="742950" lvl="2" indent="-285750">
              <a:buFont typeface="Wingdings,Sans-Serif"/>
              <a:buChar char="•"/>
            </a:pPr>
            <a:r>
              <a:rPr lang="en-US"/>
              <a:t>After cross-validation, we evaluated final model performance using a </a:t>
            </a:r>
            <a:r>
              <a:rPr lang="en-US" b="1"/>
              <a:t>holdout test set</a:t>
            </a:r>
            <a:r>
              <a:rPr lang="en-US"/>
              <a:t>, which was never seen during training.</a:t>
            </a:r>
          </a:p>
          <a:p>
            <a:pPr marL="742950" lvl="2" indent="-285750">
              <a:buFont typeface="Wingdings,Sans-Serif"/>
              <a:buChar char="•"/>
            </a:pPr>
            <a:r>
              <a:rPr lang="en-US"/>
              <a:t>We also optimized the classification threshold based on the </a:t>
            </a:r>
            <a:r>
              <a:rPr lang="en-US" b="1"/>
              <a:t>ROC curve and AUC</a:t>
            </a:r>
            <a:r>
              <a:rPr lang="en-US"/>
              <a:t>, which I’ll explain further in the next slide.</a:t>
            </a:r>
          </a:p>
          <a:p>
            <a:pPr>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1453177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a:p>
            <a:pPr marL="285750" lvl="1" indent="-285750">
              <a:buFont typeface="Courier New,monospace"/>
              <a:buChar char="•"/>
            </a:pPr>
            <a:r>
              <a:rPr lang="en-US" b="1"/>
              <a:t>Dalila</a:t>
            </a:r>
            <a:endParaRPr lang="en-US"/>
          </a:p>
          <a:p>
            <a:pPr marL="742950" lvl="2" indent="-285750">
              <a:buFont typeface="Wingdings,Sans-Serif"/>
              <a:buChar char="•"/>
            </a:pPr>
            <a:r>
              <a:rPr lang="en-US"/>
              <a:t>The </a:t>
            </a:r>
            <a:r>
              <a:rPr lang="en-US" b="1"/>
              <a:t>classification threshold</a:t>
            </a:r>
            <a:r>
              <a:rPr lang="en-US"/>
              <a:t> plays a critical role in how our model balances between sensitivity and specificity.</a:t>
            </a:r>
          </a:p>
          <a:p>
            <a:pPr marL="742950" lvl="2" indent="-285750">
              <a:buFont typeface="Wingdings,Sans-Serif"/>
              <a:buChar char="•"/>
            </a:pPr>
            <a:r>
              <a:rPr lang="en-US"/>
              <a:t>To determine the best threshold, we examined the </a:t>
            </a:r>
            <a:r>
              <a:rPr lang="en-US" b="1"/>
              <a:t>ROC curve</a:t>
            </a:r>
            <a:r>
              <a:rPr lang="en-US"/>
              <a:t> and calculated the </a:t>
            </a:r>
            <a:r>
              <a:rPr lang="en-US" b="1"/>
              <a:t>Area Under the Curve</a:t>
            </a:r>
            <a:r>
              <a:rPr lang="en-US"/>
              <a:t>, or AUC.</a:t>
            </a:r>
          </a:p>
          <a:p>
            <a:pPr marL="742950" lvl="2" indent="-285750">
              <a:buFont typeface="Wingdings,Sans-Serif"/>
              <a:buChar char="•"/>
            </a:pPr>
            <a:r>
              <a:rPr lang="en-US"/>
              <a:t>We looked for a point on the curve that gave us a strong </a:t>
            </a:r>
            <a:r>
              <a:rPr lang="en-US" b="1"/>
              <a:t>True Positive Rate</a:t>
            </a:r>
            <a:r>
              <a:rPr lang="en-US"/>
              <a:t> while keeping the </a:t>
            </a:r>
            <a:r>
              <a:rPr lang="en-US" b="1"/>
              <a:t>False Positive Rate</a:t>
            </a:r>
            <a:r>
              <a:rPr lang="en-US"/>
              <a:t> low.</a:t>
            </a:r>
          </a:p>
          <a:p>
            <a:pPr marL="742950" lvl="2" indent="-285750">
              <a:buFont typeface="Wingdings,Sans-Serif"/>
              <a:buChar char="•"/>
            </a:pPr>
            <a:r>
              <a:rPr lang="en-US"/>
              <a:t>Based on this analysis, we selected a threshold of </a:t>
            </a:r>
            <a:r>
              <a:rPr lang="en-US" b="1"/>
              <a:t>0.7</a:t>
            </a:r>
            <a:r>
              <a:rPr lang="en-US"/>
              <a:t>, which offered the best trade-off for most of our models.</a:t>
            </a:r>
          </a:p>
          <a:p>
            <a:pPr marL="742950" lvl="2" indent="-285750">
              <a:buFont typeface="Wingdings,Sans-Serif"/>
              <a:buChar char="•"/>
            </a:pPr>
            <a:r>
              <a:rPr lang="en-US"/>
              <a:t>This choice helped us reduce </a:t>
            </a:r>
            <a:r>
              <a:rPr lang="en-US" b="1"/>
              <a:t>false positives</a:t>
            </a:r>
            <a:r>
              <a:rPr lang="en-US"/>
              <a:t>, which is especially important in disaster response scenarios, where misidentification could lead to wasted resources.</a:t>
            </a:r>
          </a:p>
          <a:p>
            <a:pPr marL="742950" lvl="2" indent="-285750">
              <a:buFont typeface="Wingdings,Sans-Serif"/>
              <a:buChar char="•"/>
            </a:pPr>
            <a:endParaRPr lang="en-US"/>
          </a:p>
          <a:p>
            <a:pPr>
              <a:buNone/>
            </a:pPr>
            <a:endParaRPr lang="en-US"/>
          </a:p>
          <a:p>
            <a:pPr>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2812997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143000" y="2701528"/>
            <a:ext cx="6858000" cy="12417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2F6C"/>
                </a:solidFill>
                <a:latin typeface="Libre Caslon Text" panose="020B0604020202020204" charset="0"/>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86;p13">
            <a:extLst>
              <a:ext uri="{FF2B5EF4-FFF2-40B4-BE49-F238E27FC236}">
                <a16:creationId xmlns:a16="http://schemas.microsoft.com/office/drawing/2014/main" id="{D22D6FA5-B1A0-D7DD-23BB-380ECE8DF25F}"/>
              </a:ext>
            </a:extLst>
          </p:cNvPr>
          <p:cNvPicPr preferRelativeResize="0"/>
          <p:nvPr userDrawn="1"/>
        </p:nvPicPr>
        <p:blipFill>
          <a:blip r:embed="rId2">
            <a:alphaModFix/>
          </a:blip>
          <a:stretch>
            <a:fillRect/>
          </a:stretch>
        </p:blipFill>
        <p:spPr>
          <a:xfrm>
            <a:off x="-9" y="-30525"/>
            <a:ext cx="9274897" cy="520457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19E14120-A645-3F45-75FB-1BCA0B29B429}"/>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FC1576D6-1763-B375-DDC4-D102217DF482}"/>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F6C"/>
                </a:solidFill>
                <a:latin typeface="Libre Caslon Text" panose="020B0604020202020204"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02F6C"/>
                </a:solidFill>
                <a:latin typeface="Libre Caslon Text" panose="020B0604020202020204" charset="0"/>
              </a:defRPr>
            </a:lvl1pPr>
            <a:lvl2pPr>
              <a:defRPr>
                <a:solidFill>
                  <a:srgbClr val="002F6C"/>
                </a:solidFill>
                <a:latin typeface="Libre Caslon Text" panose="020B0604020202020204" charset="0"/>
              </a:defRPr>
            </a:lvl2pPr>
            <a:lvl3pPr>
              <a:defRPr>
                <a:solidFill>
                  <a:srgbClr val="002F6C"/>
                </a:solidFill>
                <a:latin typeface="Libre Caslon Text" panose="020B0604020202020204" charset="0"/>
              </a:defRPr>
            </a:lvl3pPr>
            <a:lvl4pPr>
              <a:defRPr>
                <a:solidFill>
                  <a:srgbClr val="002F6C"/>
                </a:solidFill>
                <a:latin typeface="Libre Caslon Text" panose="020B0604020202020204" charset="0"/>
              </a:defRPr>
            </a:lvl4pPr>
            <a:lvl5pPr>
              <a:defRPr>
                <a:solidFill>
                  <a:srgbClr val="002F6C"/>
                </a:solidFill>
                <a:latin typeface="Libre Caslon Text" panose="020B060402020202020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rgbClr val="002F6C"/>
                </a:solidFill>
                <a:latin typeface="Libre Caslon Text" panose="020B0604020202020204" charset="0"/>
              </a:defRPr>
            </a:lvl1pPr>
          </a:lstStyle>
          <a:p>
            <a:fld id="{BCA4CB75-93FA-B647-86AB-00A8E3C79F81}" type="datetime1">
              <a:rPr lang="en-US" smtClean="0"/>
              <a:pPr/>
              <a:t>4/21/2025</a:t>
            </a:fld>
            <a:endParaRPr lang="en-US"/>
          </a:p>
        </p:txBody>
      </p:sp>
      <p:sp>
        <p:nvSpPr>
          <p:cNvPr id="5" name="Footer Placeholder 4"/>
          <p:cNvSpPr>
            <a:spLocks noGrp="1"/>
          </p:cNvSpPr>
          <p:nvPr>
            <p:ph type="ftr" sz="quarter" idx="11"/>
          </p:nvPr>
        </p:nvSpPr>
        <p:spPr/>
        <p:txBody>
          <a:bodyPr/>
          <a:lstStyle>
            <a:lvl1pPr>
              <a:defRPr>
                <a:solidFill>
                  <a:srgbClr val="002F6C"/>
                </a:solidFill>
                <a:latin typeface="Libre Caslon Text" panose="020B0604020202020204" charset="0"/>
              </a:defRPr>
            </a:lvl1pPr>
          </a:lstStyle>
          <a:p>
            <a:endParaRPr lang="en-US"/>
          </a:p>
        </p:txBody>
      </p:sp>
      <p:sp>
        <p:nvSpPr>
          <p:cNvPr id="6" name="Slide Number Placeholder 5"/>
          <p:cNvSpPr>
            <a:spLocks noGrp="1"/>
          </p:cNvSpPr>
          <p:nvPr>
            <p:ph type="sldNum" sz="quarter" idx="12"/>
          </p:nvPr>
        </p:nvSpPr>
        <p:spPr/>
        <p:txBody>
          <a:bodyPr/>
          <a:lstStyle>
            <a:lvl1pPr>
              <a:defRPr>
                <a:solidFill>
                  <a:srgbClr val="002F6C"/>
                </a:solidFill>
                <a:latin typeface="Libre Caslon Text" panose="020B0604020202020204" charset="0"/>
              </a:defRPr>
            </a:lvl1pPr>
          </a:lstStyle>
          <a:p>
            <a:fld id="{1AE06687-8C65-439C-A194-589B657C9B1C}" type="slidenum">
              <a:rPr lang="en-US" smtClean="0"/>
              <a:pPr/>
              <a:t>‹#›</a:t>
            </a:fld>
            <a:endParaRPr lang="en-US"/>
          </a:p>
        </p:txBody>
      </p:sp>
      <p:pic>
        <p:nvPicPr>
          <p:cNvPr id="7" name="Google Shape;140;p18">
            <a:extLst>
              <a:ext uri="{FF2B5EF4-FFF2-40B4-BE49-F238E27FC236}">
                <a16:creationId xmlns:a16="http://schemas.microsoft.com/office/drawing/2014/main" id="{1901D4FF-D9D9-AF55-9734-C8953812EDB0}"/>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8" name="Google Shape;141;p18">
            <a:extLst>
              <a:ext uri="{FF2B5EF4-FFF2-40B4-BE49-F238E27FC236}">
                <a16:creationId xmlns:a16="http://schemas.microsoft.com/office/drawing/2014/main" id="{E5E39AB4-FB32-1955-DE50-6AADEA43D42A}"/>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extLst>
      <p:ext uri="{BB962C8B-B14F-4D97-AF65-F5344CB8AC3E}">
        <p14:creationId xmlns:p14="http://schemas.microsoft.com/office/powerpoint/2010/main" val="1320495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6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623888" y="3442097"/>
            <a:ext cx="7886700" cy="112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002F6C"/>
                </a:solidFill>
                <a:latin typeface="Libre Caslon Text" panose="020B0604020202020204" charset="0"/>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7" name="Google Shape;27;p4"/>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28" name="Google Shape;28;p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9777FDE9-B683-3077-2871-2C16A1685713}"/>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AF5F3C8D-40F6-5ECC-9B3E-EBA653D01052}"/>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14EC44C8-E725-A34C-63C2-28E699437315}"/>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332D9D76-59E8-7999-6DCA-91D5CF9AD801}"/>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rgbClr val="002F6C"/>
                </a:solidFill>
                <a:latin typeface="Libre Caslon Text" panose="020B0604020202020204" charset="0"/>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rgbClr val="002F6C"/>
                </a:solidFill>
                <a:latin typeface="Libre Caslon Text" panose="020B0604020202020204" charset="0"/>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D69F27B3-EE1B-D268-3DD2-018F0C5F6AEE}"/>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BB214584-6656-4C59-49FA-A8464D431D58}"/>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03CC194D-51E7-7D65-438C-C5C16B36BA29}"/>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6E9ABEF6-E959-50F2-EC5E-FB485EFA3360}"/>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59477D02-CF12-7C88-BDAC-F64478A5A627}"/>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A4E522B1-2902-B4D2-942E-2D3632CA8412}"/>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3887391" y="740569"/>
            <a:ext cx="4629000" cy="36552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rgbClr val="002F6C"/>
                </a:solidFill>
                <a:latin typeface="Libre Caslon Text" panose="020B0604020202020204" charset="0"/>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rgbClr val="002F6C"/>
                </a:solidFill>
                <a:latin typeface="Libre Caslon Text" panose="020B0604020202020204" charset="0"/>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A61406B2-8232-0A4F-6EFD-DC0627AC567C}"/>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EEBC445C-EBF5-C029-399B-7AB922CB546C}"/>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3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3887391" y="740569"/>
            <a:ext cx="4629000" cy="36552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rgbClr val="002F6C"/>
                </a:solidFill>
                <a:latin typeface="Libre Caslon Text" panose="020B0604020202020204" charset="0"/>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rgbClr val="002F6C"/>
                </a:solidFill>
                <a:latin typeface="Libre Caslon Text" panose="020B0604020202020204" charset="0"/>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BFEE5FB1-1998-E793-0723-8B66F8D6AEFC}"/>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8882D2C5-2D20-F6BB-F03B-9BC11500A256}"/>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rgbClr val="002F6C"/>
                </a:solidFill>
                <a:latin typeface="Libre Caslon Text"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rgbClr val="002F6C"/>
                </a:solidFill>
                <a:latin typeface="Libre Caslon Tex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002F6C"/>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002F6C"/>
                </a:solidFill>
                <a:latin typeface="Libre Caslon Text" panose="020B0604020202020204" charset="0"/>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pic>
        <p:nvPicPr>
          <p:cNvPr id="2" name="Google Shape;140;p18">
            <a:extLst>
              <a:ext uri="{FF2B5EF4-FFF2-40B4-BE49-F238E27FC236}">
                <a16:creationId xmlns:a16="http://schemas.microsoft.com/office/drawing/2014/main" id="{6FD216EF-85B3-1BB3-0FB5-0AAF5A4EC011}"/>
              </a:ext>
            </a:extLst>
          </p:cNvPr>
          <p:cNvPicPr preferRelativeResize="0"/>
          <p:nvPr userDrawn="1"/>
        </p:nvPicPr>
        <p:blipFill rotWithShape="1">
          <a:blip r:embed="rId2">
            <a:alphaModFix/>
          </a:blip>
          <a:srcRect b="75311"/>
          <a:stretch/>
        </p:blipFill>
        <p:spPr>
          <a:xfrm>
            <a:off x="-172137" y="-76200"/>
            <a:ext cx="2679176" cy="966475"/>
          </a:xfrm>
          <a:prstGeom prst="rect">
            <a:avLst/>
          </a:prstGeom>
          <a:noFill/>
          <a:ln>
            <a:noFill/>
          </a:ln>
        </p:spPr>
      </p:pic>
      <p:pic>
        <p:nvPicPr>
          <p:cNvPr id="3" name="Google Shape;141;p18">
            <a:extLst>
              <a:ext uri="{FF2B5EF4-FFF2-40B4-BE49-F238E27FC236}">
                <a16:creationId xmlns:a16="http://schemas.microsoft.com/office/drawing/2014/main" id="{8DBED3C4-80C4-CAFE-AE90-647D7E001B23}"/>
              </a:ext>
            </a:extLst>
          </p:cNvPr>
          <p:cNvPicPr preferRelativeResize="0"/>
          <p:nvPr userDrawn="1"/>
        </p:nvPicPr>
        <p:blipFill rotWithShape="1">
          <a:blip r:embed="rId2">
            <a:alphaModFix/>
          </a:blip>
          <a:srcRect t="74914"/>
          <a:stretch/>
        </p:blipFill>
        <p:spPr>
          <a:xfrm>
            <a:off x="6610875" y="4177024"/>
            <a:ext cx="2636775" cy="9664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Libre Caslon Text" panose="020B0604020202020204" charset="0"/>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Libre Caslon Text" panose="020B0604020202020204" charset="0"/>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ibre Caslon Text" panose="020B0604020202020204" charset="0"/>
          <a:ea typeface="Libre Caslon Text" panose="020B0604020202020204"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ibre Caslon Text" panose="020B0604020202020204" charset="0"/>
          <a:ea typeface="Libre Caslon Text" panose="020B060402020202020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9.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5.m4a"/><Relationship Id="rId7" Type="http://schemas.openxmlformats.org/officeDocument/2006/relationships/image" Target="../media/image1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notesSlide" Target="../notesSlides/notesSlide10.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nocha.org/sites/unocha/files/dms/Documents/Evaluation%20of%20OCHA%20Response%20to%20the%20Haiti%20Earthquake.pdf"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openxmlformats.org/officeDocument/2006/relationships/image" Target="../media/image11.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3.m4a"/><Relationship Id="rId7" Type="http://schemas.openxmlformats.org/officeDocument/2006/relationships/image" Target="../media/image1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5.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p:nvPr/>
        </p:nvSpPr>
        <p:spPr>
          <a:xfrm>
            <a:off x="-773794" y="3008925"/>
            <a:ext cx="15000" cy="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5" name="Google Shape;85;p13"/>
          <p:cNvSpPr txBox="1"/>
          <p:nvPr/>
        </p:nvSpPr>
        <p:spPr>
          <a:xfrm>
            <a:off x="611875" y="672928"/>
            <a:ext cx="7804558" cy="3695009"/>
          </a:xfrm>
          <a:prstGeom prst="rect">
            <a:avLst/>
          </a:prstGeom>
          <a:noFill/>
          <a:ln>
            <a:noFill/>
          </a:ln>
        </p:spPr>
        <p:txBody>
          <a:bodyPr spcFirstLastPara="1" wrap="square" lIns="91425" tIns="91425" rIns="91425" bIns="91425" anchor="t" anchorCtr="0">
            <a:noAutofit/>
          </a:bodyPr>
          <a:lstStyle/>
          <a:p>
            <a:pPr algn="ctr"/>
            <a:r>
              <a:rPr lang="en-US" sz="3200">
                <a:solidFill>
                  <a:srgbClr val="002F6C"/>
                </a:solidFill>
                <a:latin typeface="Libre Caslon Text"/>
                <a:sym typeface="Libre Caslon Text"/>
              </a:rPr>
              <a:t>DS6030 25Sp Statistical Learning</a:t>
            </a:r>
            <a:endParaRPr lang="en-US" sz="3200"/>
          </a:p>
          <a:p>
            <a:pPr algn="ctr"/>
            <a:r>
              <a:rPr lang="en-US" sz="3600" b="1">
                <a:solidFill>
                  <a:srgbClr val="002F6C"/>
                </a:solidFill>
                <a:latin typeface="Libre Caslon Text"/>
                <a:sym typeface="Libre Caslon Text"/>
              </a:rPr>
              <a:t>Disaster Relief Project-Part 2</a:t>
            </a:r>
            <a:endParaRPr sz="3600"/>
          </a:p>
          <a:p>
            <a:pPr algn="ctr"/>
            <a:endParaRPr lang="en-US" sz="2000">
              <a:solidFill>
                <a:srgbClr val="002F6C"/>
              </a:solidFill>
              <a:latin typeface="Libre Caslon Text"/>
            </a:endParaRPr>
          </a:p>
          <a:p>
            <a:pPr algn="ctr"/>
            <a:r>
              <a:rPr lang="en-US" sz="2000" u="sng">
                <a:solidFill>
                  <a:srgbClr val="002F6C"/>
                </a:solidFill>
                <a:latin typeface="Libre Caslon Text"/>
              </a:rPr>
              <a:t>DS-6030 – Group 12</a:t>
            </a:r>
            <a:endParaRPr lang="en-US" sz="2000" u="sng"/>
          </a:p>
          <a:p>
            <a:pPr algn="ctr"/>
            <a:r>
              <a:rPr lang="en-US" sz="2000" err="1">
                <a:solidFill>
                  <a:srgbClr val="002F6C"/>
                </a:solidFill>
                <a:latin typeface="Libre Caslon Text"/>
              </a:rPr>
              <a:t>Ampoyo</a:t>
            </a:r>
            <a:r>
              <a:rPr lang="en-US" sz="2000">
                <a:solidFill>
                  <a:srgbClr val="002F6C"/>
                </a:solidFill>
                <a:latin typeface="Libre Caslon Text"/>
              </a:rPr>
              <a:t>, </a:t>
            </a:r>
            <a:r>
              <a:rPr lang="en-US" sz="2000" err="1">
                <a:solidFill>
                  <a:srgbClr val="002F6C"/>
                </a:solidFill>
                <a:latin typeface="Libre Caslon Text"/>
              </a:rPr>
              <a:t>Rheyan</a:t>
            </a:r>
            <a:r>
              <a:rPr lang="en-US" sz="2000">
                <a:solidFill>
                  <a:srgbClr val="002F6C"/>
                </a:solidFill>
                <a:latin typeface="Libre Caslon Text"/>
              </a:rPr>
              <a:t> (xcs5hg)</a:t>
            </a:r>
            <a:endParaRPr lang="en-US" sz="2000"/>
          </a:p>
          <a:p>
            <a:pPr algn="ctr"/>
            <a:r>
              <a:rPr lang="en-US" sz="2000">
                <a:solidFill>
                  <a:srgbClr val="002F6C"/>
                </a:solidFill>
                <a:latin typeface="Libre Caslon Text"/>
              </a:rPr>
              <a:t>Belle, Camisha L. (fbv2ub) </a:t>
            </a:r>
            <a:endParaRPr lang="en-US" sz="2000"/>
          </a:p>
          <a:p>
            <a:pPr algn="ctr"/>
            <a:r>
              <a:rPr lang="en-US" sz="2000">
                <a:solidFill>
                  <a:srgbClr val="002F6C"/>
                </a:solidFill>
                <a:latin typeface="Libre Caslon Text"/>
              </a:rPr>
              <a:t>Cuevas Rodriguez, Dalila (zfd9aj) </a:t>
            </a:r>
            <a:endParaRPr lang="en-US" sz="2000"/>
          </a:p>
          <a:p>
            <a:pPr algn="ctr"/>
            <a:r>
              <a:rPr lang="en-US" sz="2000">
                <a:solidFill>
                  <a:srgbClr val="002F6C"/>
                </a:solidFill>
                <a:latin typeface="Libre Caslon Text"/>
              </a:rPr>
              <a:t>Tran, Karmen Victoria (aqq2ex)</a:t>
            </a:r>
            <a:endParaRPr lang="en-US" sz="2000"/>
          </a:p>
          <a:p>
            <a:pPr marL="0" lvl="0" indent="0">
              <a:spcBef>
                <a:spcPts val="0"/>
              </a:spcBef>
              <a:spcAft>
                <a:spcPts val="0"/>
              </a:spcAft>
              <a:buNone/>
            </a:pPr>
            <a:endParaRPr sz="900">
              <a:solidFill>
                <a:srgbClr val="002F6C"/>
              </a:solidFill>
              <a:latin typeface="Calibri"/>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16B2-E781-3F37-88E7-F1A0F41E1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A3611-E513-BC76-D6DE-00C6CBDC40E1}"/>
              </a:ext>
            </a:extLst>
          </p:cNvPr>
          <p:cNvSpPr>
            <a:spLocks noGrp="1"/>
          </p:cNvSpPr>
          <p:nvPr>
            <p:ph type="title"/>
          </p:nvPr>
        </p:nvSpPr>
        <p:spPr/>
        <p:txBody>
          <a:bodyPr/>
          <a:lstStyle/>
          <a:p>
            <a:r>
              <a:rPr lang="en-US">
                <a:latin typeface="Libre Caslon Text"/>
              </a:rPr>
              <a:t>Threshold Selection</a:t>
            </a:r>
            <a:endParaRPr lang="en-US"/>
          </a:p>
        </p:txBody>
      </p:sp>
      <p:sp>
        <p:nvSpPr>
          <p:cNvPr id="9" name="TextBox 8">
            <a:extLst>
              <a:ext uri="{FF2B5EF4-FFF2-40B4-BE49-F238E27FC236}">
                <a16:creationId xmlns:a16="http://schemas.microsoft.com/office/drawing/2014/main" id="{E3DB4A64-A833-4694-F429-06EF3FDDDDAC}"/>
              </a:ext>
            </a:extLst>
          </p:cNvPr>
          <p:cNvSpPr txBox="1"/>
          <p:nvPr/>
        </p:nvSpPr>
        <p:spPr>
          <a:xfrm>
            <a:off x="631321" y="1509935"/>
            <a:ext cx="5029200" cy="579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lnSpc>
                <a:spcPts val="1875"/>
              </a:lnSpc>
              <a:buFont typeface=""/>
              <a:buChar char="•"/>
            </a:pPr>
            <a:r>
              <a:rPr lang="en-US" sz="1800">
                <a:solidFill>
                  <a:srgbClr val="002F6C"/>
                </a:solidFill>
              </a:rPr>
              <a:t>Choice of classification threshold in study optimized based on ROC curve and AUC</a:t>
            </a:r>
            <a:endParaRPr lang="en-US" sz="1800">
              <a:solidFill>
                <a:srgbClr val="002F6C"/>
              </a:solidFill>
              <a:latin typeface="Libre Caslon Text"/>
            </a:endParaRPr>
          </a:p>
        </p:txBody>
      </p:sp>
      <p:pic>
        <p:nvPicPr>
          <p:cNvPr id="5" name="Picture 4" descr="A graph of a positive rate&#10;&#10;AI-generated content may be incorrect.">
            <a:extLst>
              <a:ext uri="{FF2B5EF4-FFF2-40B4-BE49-F238E27FC236}">
                <a16:creationId xmlns:a16="http://schemas.microsoft.com/office/drawing/2014/main" id="{429D14EE-F0F6-8B63-558B-09D2E33AF741}"/>
              </a:ext>
            </a:extLst>
          </p:cNvPr>
          <p:cNvPicPr>
            <a:picLocks noChangeAspect="1"/>
          </p:cNvPicPr>
          <p:nvPr/>
        </p:nvPicPr>
        <p:blipFill>
          <a:blip r:embed="rId6"/>
          <a:stretch>
            <a:fillRect/>
          </a:stretch>
        </p:blipFill>
        <p:spPr>
          <a:xfrm>
            <a:off x="5657600" y="1091470"/>
            <a:ext cx="3295524" cy="3518005"/>
          </a:xfrm>
          <a:prstGeom prst="rect">
            <a:avLst/>
          </a:prstGeom>
        </p:spPr>
      </p:pic>
      <p:sp>
        <p:nvSpPr>
          <p:cNvPr id="7" name="TextBox 6">
            <a:extLst>
              <a:ext uri="{FF2B5EF4-FFF2-40B4-BE49-F238E27FC236}">
                <a16:creationId xmlns:a16="http://schemas.microsoft.com/office/drawing/2014/main" id="{7F21FFA9-7DD4-E238-A9F7-126C8FF628A1}"/>
              </a:ext>
            </a:extLst>
          </p:cNvPr>
          <p:cNvSpPr txBox="1"/>
          <p:nvPr/>
        </p:nvSpPr>
        <p:spPr>
          <a:xfrm>
            <a:off x="630944" y="2160276"/>
            <a:ext cx="5029200" cy="823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875"/>
              </a:lnSpc>
            </a:pPr>
            <a:endParaRPr lang="en-US" sz="1800">
              <a:solidFill>
                <a:srgbClr val="002F6C"/>
              </a:solidFill>
            </a:endParaRPr>
          </a:p>
          <a:p>
            <a:pPr marL="228600" lvl="1" indent="-228600">
              <a:lnSpc>
                <a:spcPts val="1875"/>
              </a:lnSpc>
              <a:buFont typeface=""/>
              <a:buChar char="•"/>
            </a:pPr>
            <a:r>
              <a:rPr lang="en-US" sz="1800">
                <a:solidFill>
                  <a:srgbClr val="002F6C"/>
                </a:solidFill>
              </a:rPr>
              <a:t>Threshold adjusted to balance True Positive Rate (TPR) and False Positive Rate (FPR)</a:t>
            </a:r>
            <a:endParaRPr lang="en-US" sz="1800">
              <a:solidFill>
                <a:srgbClr val="002F6C"/>
              </a:solidFill>
              <a:latin typeface="Libre Caslon Text"/>
            </a:endParaRPr>
          </a:p>
        </p:txBody>
      </p:sp>
      <p:sp>
        <p:nvSpPr>
          <p:cNvPr id="10" name="TextBox 9">
            <a:extLst>
              <a:ext uri="{FF2B5EF4-FFF2-40B4-BE49-F238E27FC236}">
                <a16:creationId xmlns:a16="http://schemas.microsoft.com/office/drawing/2014/main" id="{CDEC570E-AA33-7389-A92F-EAB153204AE2}"/>
              </a:ext>
            </a:extLst>
          </p:cNvPr>
          <p:cNvSpPr txBox="1"/>
          <p:nvPr/>
        </p:nvSpPr>
        <p:spPr>
          <a:xfrm>
            <a:off x="630944" y="3127865"/>
            <a:ext cx="5029200" cy="579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lnSpc>
                <a:spcPts val="1875"/>
              </a:lnSpc>
              <a:buFont typeface=""/>
              <a:buChar char="•"/>
            </a:pPr>
            <a:endParaRPr lang="en-US" sz="1800">
              <a:solidFill>
                <a:srgbClr val="002F6C"/>
              </a:solidFill>
            </a:endParaRPr>
          </a:p>
          <a:p>
            <a:pPr marL="228600" lvl="1" indent="-228600">
              <a:lnSpc>
                <a:spcPts val="1875"/>
              </a:lnSpc>
              <a:buFont typeface=""/>
              <a:buChar char="•"/>
            </a:pPr>
            <a:r>
              <a:rPr lang="en-US" sz="1800">
                <a:solidFill>
                  <a:srgbClr val="002F6C"/>
                </a:solidFill>
              </a:rPr>
              <a:t>Threshold of </a:t>
            </a:r>
            <a:r>
              <a:rPr lang="en-US" sz="1800" b="1">
                <a:solidFill>
                  <a:srgbClr val="002F6C"/>
                </a:solidFill>
              </a:rPr>
              <a:t>0.7</a:t>
            </a:r>
            <a:r>
              <a:rPr lang="en-US" sz="1800">
                <a:solidFill>
                  <a:srgbClr val="002F6C"/>
                </a:solidFill>
              </a:rPr>
              <a:t> chosen for most models</a:t>
            </a:r>
            <a:endParaRPr lang="en-US" sz="1800">
              <a:solidFill>
                <a:srgbClr val="002F6C"/>
              </a:solidFill>
              <a:latin typeface="Libre Caslon Text"/>
            </a:endParaRPr>
          </a:p>
        </p:txBody>
      </p:sp>
      <p:pic>
        <p:nvPicPr>
          <p:cNvPr id="31" name="Audio 30">
            <a:extLst>
              <a:ext uri="{FF2B5EF4-FFF2-40B4-BE49-F238E27FC236}">
                <a16:creationId xmlns:a16="http://schemas.microsoft.com/office/drawing/2014/main" id="{77BF0250-DFE5-E236-AB67-B11CB486F4E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1678901258"/>
      </p:ext>
    </p:extLst>
  </p:cSld>
  <p:clrMapOvr>
    <a:masterClrMapping/>
  </p:clrMapOvr>
  <mc:AlternateContent xmlns:mc="http://schemas.openxmlformats.org/markup-compatibility/2006" xmlns:p14="http://schemas.microsoft.com/office/powerpoint/2010/main">
    <mc:Choice Requires="p14">
      <p:transition spd="slow" p14:dur="2000" advTm="53482"/>
    </mc:Choice>
    <mc:Fallback xmlns="">
      <p:transition spd="slow" advTm="53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1"/>
                </p:tgtEl>
              </p:cMediaNode>
            </p:audio>
          </p:childTnLst>
        </p:cTn>
      </p:par>
    </p:tnLst>
    <p:bldLst>
      <p:bldP spid="9" grpId="0"/>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186A-6AC6-41E4-9BD2-B45B9F929AD7}"/>
              </a:ext>
            </a:extLst>
          </p:cNvPr>
          <p:cNvSpPr>
            <a:spLocks noGrp="1"/>
          </p:cNvSpPr>
          <p:nvPr>
            <p:ph type="title"/>
          </p:nvPr>
        </p:nvSpPr>
        <p:spPr/>
        <p:txBody>
          <a:bodyPr/>
          <a:lstStyle/>
          <a:p>
            <a:r>
              <a:rPr lang="en-US">
                <a:latin typeface="Libre Caslon Text"/>
              </a:rPr>
              <a:t>Model Evaluation Metrics</a:t>
            </a:r>
            <a:endParaRPr lang="en-US"/>
          </a:p>
        </p:txBody>
      </p:sp>
      <p:sp>
        <p:nvSpPr>
          <p:cNvPr id="4" name="TextBox 3">
            <a:extLst>
              <a:ext uri="{FF2B5EF4-FFF2-40B4-BE49-F238E27FC236}">
                <a16:creationId xmlns:a16="http://schemas.microsoft.com/office/drawing/2014/main" id="{C867FAD1-2542-3FB5-15C1-E956AF447727}"/>
              </a:ext>
            </a:extLst>
          </p:cNvPr>
          <p:cNvSpPr txBox="1"/>
          <p:nvPr/>
        </p:nvSpPr>
        <p:spPr>
          <a:xfrm>
            <a:off x="631321" y="1122466"/>
            <a:ext cx="3928928" cy="481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1" indent="-285750">
              <a:lnSpc>
                <a:spcPts val="1531"/>
              </a:lnSpc>
              <a:buFont typeface=""/>
              <a:buChar char="•"/>
            </a:pPr>
            <a:r>
              <a:rPr lang="en-US" sz="1800" b="1">
                <a:solidFill>
                  <a:srgbClr val="002F6C"/>
                </a:solidFill>
              </a:rPr>
              <a:t>Accuracy:</a:t>
            </a:r>
            <a:r>
              <a:rPr lang="en-US" sz="1800">
                <a:solidFill>
                  <a:srgbClr val="002F6C"/>
                </a:solidFill>
              </a:rPr>
              <a:t> Overall correctness of predictions </a:t>
            </a:r>
            <a:endParaRPr lang="en-US"/>
          </a:p>
        </p:txBody>
      </p:sp>
      <p:sp>
        <p:nvSpPr>
          <p:cNvPr id="6" name="TextBox 5">
            <a:extLst>
              <a:ext uri="{FF2B5EF4-FFF2-40B4-BE49-F238E27FC236}">
                <a16:creationId xmlns:a16="http://schemas.microsoft.com/office/drawing/2014/main" id="{60101939-8C45-AD40-1F15-F13F43B5D5FC}"/>
              </a:ext>
            </a:extLst>
          </p:cNvPr>
          <p:cNvSpPr txBox="1"/>
          <p:nvPr/>
        </p:nvSpPr>
        <p:spPr>
          <a:xfrm>
            <a:off x="301625" y="4371125"/>
            <a:ext cx="5175249"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*Note: </a:t>
            </a:r>
            <a:r>
              <a:rPr lang="en-US" sz="1600"/>
              <a:t>Metrics were selected to align with real-world impact priorities, especially in emergency contexts.</a:t>
            </a:r>
          </a:p>
          <a:p>
            <a:endParaRPr lang="en-US" sz="1800" b="1"/>
          </a:p>
        </p:txBody>
      </p:sp>
      <p:pic>
        <p:nvPicPr>
          <p:cNvPr id="7" name="Picture 6" descr="Brier Score: Definition, Examples - Statistics How To">
            <a:extLst>
              <a:ext uri="{FF2B5EF4-FFF2-40B4-BE49-F238E27FC236}">
                <a16:creationId xmlns:a16="http://schemas.microsoft.com/office/drawing/2014/main" id="{0456C995-683E-33BC-47E3-CBF254E72EEE}"/>
              </a:ext>
            </a:extLst>
          </p:cNvPr>
          <p:cNvPicPr>
            <a:picLocks noChangeAspect="1"/>
          </p:cNvPicPr>
          <p:nvPr/>
        </p:nvPicPr>
        <p:blipFill>
          <a:blip r:embed="rId6"/>
          <a:stretch>
            <a:fillRect/>
          </a:stretch>
        </p:blipFill>
        <p:spPr>
          <a:xfrm>
            <a:off x="5772907" y="2484855"/>
            <a:ext cx="2628900" cy="962025"/>
          </a:xfrm>
          <a:prstGeom prst="rect">
            <a:avLst/>
          </a:prstGeom>
        </p:spPr>
      </p:pic>
      <p:sp>
        <p:nvSpPr>
          <p:cNvPr id="3" name="TextBox 2">
            <a:extLst>
              <a:ext uri="{FF2B5EF4-FFF2-40B4-BE49-F238E27FC236}">
                <a16:creationId xmlns:a16="http://schemas.microsoft.com/office/drawing/2014/main" id="{40B0BF7E-520A-49B1-AFDC-9CCB8F4CFF9C}"/>
              </a:ext>
            </a:extLst>
          </p:cNvPr>
          <p:cNvSpPr txBox="1"/>
          <p:nvPr/>
        </p:nvSpPr>
        <p:spPr>
          <a:xfrm>
            <a:off x="631321" y="1467629"/>
            <a:ext cx="3928928" cy="67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531"/>
              </a:lnSpc>
            </a:pPr>
            <a:endParaRPr lang="en-US" sz="1800">
              <a:solidFill>
                <a:srgbClr val="002F6C"/>
              </a:solidFill>
            </a:endParaRPr>
          </a:p>
          <a:p>
            <a:pPr marL="285750" lvl="1" indent="-285750">
              <a:lnSpc>
                <a:spcPts val="1531"/>
              </a:lnSpc>
              <a:buFont typeface=""/>
              <a:buChar char="•"/>
            </a:pPr>
            <a:r>
              <a:rPr lang="en-US" sz="1800" b="1">
                <a:solidFill>
                  <a:srgbClr val="002F6C"/>
                </a:solidFill>
              </a:rPr>
              <a:t>Brier Score:</a:t>
            </a:r>
            <a:r>
              <a:rPr lang="en-US" sz="1800">
                <a:solidFill>
                  <a:srgbClr val="002F6C"/>
                </a:solidFill>
              </a:rPr>
              <a:t> Penalizes overconfident wrong predictions</a:t>
            </a:r>
            <a:endParaRPr lang="en-US"/>
          </a:p>
        </p:txBody>
      </p:sp>
      <p:sp>
        <p:nvSpPr>
          <p:cNvPr id="5" name="TextBox 4">
            <a:extLst>
              <a:ext uri="{FF2B5EF4-FFF2-40B4-BE49-F238E27FC236}">
                <a16:creationId xmlns:a16="http://schemas.microsoft.com/office/drawing/2014/main" id="{387197B1-E61F-D7BC-49D6-CB1ADB062625}"/>
              </a:ext>
            </a:extLst>
          </p:cNvPr>
          <p:cNvSpPr txBox="1"/>
          <p:nvPr/>
        </p:nvSpPr>
        <p:spPr>
          <a:xfrm>
            <a:off x="631320" y="1942936"/>
            <a:ext cx="3928928" cy="8662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531"/>
              </a:lnSpc>
            </a:pPr>
            <a:endParaRPr lang="en-US" sz="1800" b="1">
              <a:solidFill>
                <a:srgbClr val="002F6C"/>
              </a:solidFill>
            </a:endParaRPr>
          </a:p>
          <a:p>
            <a:pPr marL="285750" lvl="1" indent="-285750">
              <a:lnSpc>
                <a:spcPts val="1531"/>
              </a:lnSpc>
              <a:buFont typeface=""/>
              <a:buChar char="•"/>
            </a:pPr>
            <a:r>
              <a:rPr lang="en-US" sz="1800" b="1">
                <a:solidFill>
                  <a:srgbClr val="002F6C"/>
                </a:solidFill>
              </a:rPr>
              <a:t>AUC-ROC: </a:t>
            </a:r>
            <a:r>
              <a:rPr lang="en-US" sz="1800">
                <a:solidFill>
                  <a:srgbClr val="002F6C"/>
                </a:solidFill>
              </a:rPr>
              <a:t>Distinguishes between classes across thresholds </a:t>
            </a:r>
            <a:endParaRPr lang="en-US"/>
          </a:p>
        </p:txBody>
      </p:sp>
      <p:sp>
        <p:nvSpPr>
          <p:cNvPr id="8" name="TextBox 7">
            <a:extLst>
              <a:ext uri="{FF2B5EF4-FFF2-40B4-BE49-F238E27FC236}">
                <a16:creationId xmlns:a16="http://schemas.microsoft.com/office/drawing/2014/main" id="{DA071F09-6361-00AC-BDFF-BF3DCF80EC57}"/>
              </a:ext>
            </a:extLst>
          </p:cNvPr>
          <p:cNvSpPr txBox="1"/>
          <p:nvPr/>
        </p:nvSpPr>
        <p:spPr>
          <a:xfrm>
            <a:off x="631321" y="2565362"/>
            <a:ext cx="3928928" cy="10586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531"/>
              </a:lnSpc>
            </a:pPr>
            <a:endParaRPr lang="en-US" sz="1800" b="1">
              <a:solidFill>
                <a:srgbClr val="002F6C"/>
              </a:solidFill>
            </a:endParaRPr>
          </a:p>
          <a:p>
            <a:pPr marL="285750" lvl="1" indent="-285750">
              <a:lnSpc>
                <a:spcPts val="1531"/>
              </a:lnSpc>
              <a:buFont typeface=""/>
              <a:buChar char="•"/>
            </a:pPr>
            <a:r>
              <a:rPr lang="en-US" sz="1800" b="1">
                <a:solidFill>
                  <a:srgbClr val="002F6C"/>
                </a:solidFill>
              </a:rPr>
              <a:t>Precision:</a:t>
            </a:r>
            <a:r>
              <a:rPr lang="en-US" sz="1800">
                <a:solidFill>
                  <a:srgbClr val="002F6C"/>
                </a:solidFill>
              </a:rPr>
              <a:t> Minimizes false positives (important in disaster response) </a:t>
            </a:r>
            <a:endParaRPr lang="en-US"/>
          </a:p>
          <a:p>
            <a:pPr lvl="1">
              <a:lnSpc>
                <a:spcPts val="1531"/>
              </a:lnSpc>
            </a:pPr>
            <a:endParaRPr lang="en-US" sz="1800" b="1">
              <a:solidFill>
                <a:srgbClr val="002F6C"/>
              </a:solidFill>
            </a:endParaRPr>
          </a:p>
        </p:txBody>
      </p:sp>
      <p:sp>
        <p:nvSpPr>
          <p:cNvPr id="9" name="TextBox 8">
            <a:extLst>
              <a:ext uri="{FF2B5EF4-FFF2-40B4-BE49-F238E27FC236}">
                <a16:creationId xmlns:a16="http://schemas.microsoft.com/office/drawing/2014/main" id="{F1607C6A-DF44-1E3A-9147-E971B82127F3}"/>
              </a:ext>
            </a:extLst>
          </p:cNvPr>
          <p:cNvSpPr txBox="1"/>
          <p:nvPr/>
        </p:nvSpPr>
        <p:spPr>
          <a:xfrm>
            <a:off x="631320" y="3193446"/>
            <a:ext cx="3928928" cy="67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531"/>
              </a:lnSpc>
            </a:pPr>
            <a:endParaRPr lang="en-US" sz="1800">
              <a:solidFill>
                <a:srgbClr val="002F6C"/>
              </a:solidFill>
            </a:endParaRPr>
          </a:p>
          <a:p>
            <a:pPr marL="285750" lvl="1" indent="-285750">
              <a:lnSpc>
                <a:spcPts val="1531"/>
              </a:lnSpc>
              <a:buFont typeface=""/>
              <a:buChar char="•"/>
            </a:pPr>
            <a:r>
              <a:rPr lang="en-US" sz="1800" b="1">
                <a:solidFill>
                  <a:srgbClr val="002F6C"/>
                </a:solidFill>
              </a:rPr>
              <a:t>TPR (Recall):</a:t>
            </a:r>
            <a:r>
              <a:rPr lang="en-US" sz="1800">
                <a:solidFill>
                  <a:srgbClr val="002F6C"/>
                </a:solidFill>
              </a:rPr>
              <a:t> Captures all actual positives (blue tarps) </a:t>
            </a:r>
            <a:endParaRPr lang="en-US"/>
          </a:p>
        </p:txBody>
      </p:sp>
      <p:sp>
        <p:nvSpPr>
          <p:cNvPr id="10" name="TextBox 9">
            <a:extLst>
              <a:ext uri="{FF2B5EF4-FFF2-40B4-BE49-F238E27FC236}">
                <a16:creationId xmlns:a16="http://schemas.microsoft.com/office/drawing/2014/main" id="{D3679D0A-01B6-099C-CB0C-F134486E378C}"/>
              </a:ext>
            </a:extLst>
          </p:cNvPr>
          <p:cNvSpPr txBox="1"/>
          <p:nvPr/>
        </p:nvSpPr>
        <p:spPr>
          <a:xfrm>
            <a:off x="631319" y="3697045"/>
            <a:ext cx="3928928" cy="6739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ts val="1531"/>
              </a:lnSpc>
            </a:pPr>
            <a:endParaRPr lang="en-US" sz="1800">
              <a:solidFill>
                <a:srgbClr val="002F6C"/>
              </a:solidFill>
            </a:endParaRPr>
          </a:p>
          <a:p>
            <a:pPr marL="285750" lvl="1" indent="-285750">
              <a:lnSpc>
                <a:spcPts val="1531"/>
              </a:lnSpc>
              <a:buFont typeface=""/>
              <a:buChar char="•"/>
            </a:pPr>
            <a:r>
              <a:rPr lang="en-US" sz="1800" b="1">
                <a:solidFill>
                  <a:srgbClr val="002F6C"/>
                </a:solidFill>
              </a:rPr>
              <a:t>FPR: </a:t>
            </a:r>
            <a:r>
              <a:rPr lang="en-US" sz="1800">
                <a:solidFill>
                  <a:srgbClr val="002F6C"/>
                </a:solidFill>
              </a:rPr>
              <a:t>Avoids triggering false alarms </a:t>
            </a:r>
            <a:endParaRPr lang="en-US"/>
          </a:p>
        </p:txBody>
      </p:sp>
      <p:pic>
        <p:nvPicPr>
          <p:cNvPr id="11" name="Picture 10" descr="400+ Free Accuracy &amp; Target Images - Pixabay">
            <a:extLst>
              <a:ext uri="{FF2B5EF4-FFF2-40B4-BE49-F238E27FC236}">
                <a16:creationId xmlns:a16="http://schemas.microsoft.com/office/drawing/2014/main" id="{ADC9843A-A8DA-6ED2-F6A8-3D7527DACD6F}"/>
              </a:ext>
            </a:extLst>
          </p:cNvPr>
          <p:cNvPicPr>
            <a:picLocks noChangeAspect="1"/>
          </p:cNvPicPr>
          <p:nvPr/>
        </p:nvPicPr>
        <p:blipFill>
          <a:blip r:embed="rId7"/>
          <a:stretch>
            <a:fillRect/>
          </a:stretch>
        </p:blipFill>
        <p:spPr>
          <a:xfrm>
            <a:off x="5772150" y="1113885"/>
            <a:ext cx="2743200" cy="2743200"/>
          </a:xfrm>
          <a:prstGeom prst="rect">
            <a:avLst/>
          </a:prstGeom>
        </p:spPr>
      </p:pic>
      <p:pic>
        <p:nvPicPr>
          <p:cNvPr id="12" name="Picture 11" descr="ROC-AUC Analysis - A Deep Dive - Train in Data's Blog">
            <a:extLst>
              <a:ext uri="{FF2B5EF4-FFF2-40B4-BE49-F238E27FC236}">
                <a16:creationId xmlns:a16="http://schemas.microsoft.com/office/drawing/2014/main" id="{4025C8C3-6865-D247-C8CA-70DC977D8932}"/>
              </a:ext>
            </a:extLst>
          </p:cNvPr>
          <p:cNvPicPr>
            <a:picLocks noChangeAspect="1"/>
          </p:cNvPicPr>
          <p:nvPr/>
        </p:nvPicPr>
        <p:blipFill>
          <a:blip r:embed="rId8"/>
          <a:stretch>
            <a:fillRect/>
          </a:stretch>
        </p:blipFill>
        <p:spPr>
          <a:xfrm>
            <a:off x="5772150" y="1807234"/>
            <a:ext cx="2743200" cy="2057400"/>
          </a:xfrm>
          <a:prstGeom prst="rect">
            <a:avLst/>
          </a:prstGeom>
        </p:spPr>
      </p:pic>
      <p:pic>
        <p:nvPicPr>
          <p:cNvPr id="14" name="Picture 13" descr="Precision vs Recall in Machine Learning">
            <a:extLst>
              <a:ext uri="{FF2B5EF4-FFF2-40B4-BE49-F238E27FC236}">
                <a16:creationId xmlns:a16="http://schemas.microsoft.com/office/drawing/2014/main" id="{0FDC4E13-7D97-D031-CA98-3E57B5B5EF88}"/>
              </a:ext>
            </a:extLst>
          </p:cNvPr>
          <p:cNvPicPr>
            <a:picLocks noChangeAspect="1"/>
          </p:cNvPicPr>
          <p:nvPr/>
        </p:nvPicPr>
        <p:blipFill>
          <a:blip r:embed="rId9"/>
          <a:stretch>
            <a:fillRect/>
          </a:stretch>
        </p:blipFill>
        <p:spPr>
          <a:xfrm>
            <a:off x="4472797" y="1125122"/>
            <a:ext cx="4403784" cy="2769251"/>
          </a:xfrm>
          <a:prstGeom prst="rect">
            <a:avLst/>
          </a:prstGeom>
        </p:spPr>
      </p:pic>
      <p:pic>
        <p:nvPicPr>
          <p:cNvPr id="33" name="Audio 32">
            <a:extLst>
              <a:ext uri="{FF2B5EF4-FFF2-40B4-BE49-F238E27FC236}">
                <a16:creationId xmlns:a16="http://schemas.microsoft.com/office/drawing/2014/main" id="{3E29A523-C3E8-C5C0-ABCC-A9FCB3CDA4C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2011793659"/>
      </p:ext>
    </p:extLst>
  </p:cSld>
  <p:clrMapOvr>
    <a:masterClrMapping/>
  </p:clrMapOvr>
  <mc:AlternateContent xmlns:mc="http://schemas.openxmlformats.org/markup-compatibility/2006" xmlns:p14="http://schemas.microsoft.com/office/powerpoint/2010/main">
    <mc:Choice Requires="p14">
      <p:transition spd="slow" p14:dur="2000" advTm="131178"/>
    </mc:Choice>
    <mc:Fallback xmlns="">
      <p:transition spd="slow" advTm="13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33"/>
                </p:tgtEl>
              </p:cMediaNode>
            </p:audio>
          </p:childTnLst>
        </p:cTn>
      </p:par>
    </p:tnLst>
    <p:bldLst>
      <p:bldP spid="4" grpId="0"/>
      <p:bldP spid="6" grpId="0"/>
      <p:bldP spid="3" grpId="0"/>
      <p:bldP spid="5"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31D7B-3986-9F64-950A-7A0F160DE5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8E58A7-0330-E006-30A0-F6231606F173}"/>
              </a:ext>
            </a:extLst>
          </p:cNvPr>
          <p:cNvSpPr>
            <a:spLocks noGrp="1"/>
          </p:cNvSpPr>
          <p:nvPr>
            <p:ph type="title"/>
          </p:nvPr>
        </p:nvSpPr>
        <p:spPr/>
        <p:txBody>
          <a:bodyPr/>
          <a:lstStyle/>
          <a:p>
            <a:r>
              <a:rPr lang="en-US">
                <a:latin typeface="Libre Caslon Text"/>
              </a:rPr>
              <a:t>Results</a:t>
            </a:r>
            <a:endParaRPr lang="en-US"/>
          </a:p>
        </p:txBody>
      </p:sp>
      <p:sp>
        <p:nvSpPr>
          <p:cNvPr id="3" name="Text Placeholder 2">
            <a:extLst>
              <a:ext uri="{FF2B5EF4-FFF2-40B4-BE49-F238E27FC236}">
                <a16:creationId xmlns:a16="http://schemas.microsoft.com/office/drawing/2014/main" id="{6A685DFD-5F84-0F72-6175-57FCA5CC1A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8619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6244-01D5-2CF7-2AF6-8FA79A4D02CD}"/>
              </a:ext>
            </a:extLst>
          </p:cNvPr>
          <p:cNvSpPr>
            <a:spLocks noGrp="1"/>
          </p:cNvSpPr>
          <p:nvPr>
            <p:ph type="title"/>
          </p:nvPr>
        </p:nvSpPr>
        <p:spPr/>
        <p:txBody>
          <a:bodyPr/>
          <a:lstStyle/>
          <a:p>
            <a:r>
              <a:rPr lang="en-US" sz="3400">
                <a:latin typeface="Libre Caslon Text"/>
              </a:rPr>
              <a:t>Results Preview</a:t>
            </a:r>
            <a:endParaRPr lang="en-US" sz="3400">
              <a:solidFill>
                <a:srgbClr val="000000"/>
              </a:solidFill>
              <a:latin typeface="Libre Caslon Text"/>
            </a:endParaRPr>
          </a:p>
        </p:txBody>
      </p:sp>
      <p:sp>
        <p:nvSpPr>
          <p:cNvPr id="3" name="Content Placeholder 2">
            <a:extLst>
              <a:ext uri="{FF2B5EF4-FFF2-40B4-BE49-F238E27FC236}">
                <a16:creationId xmlns:a16="http://schemas.microsoft.com/office/drawing/2014/main" id="{E2C51A3B-320F-D008-172D-10456D4E26AD}"/>
              </a:ext>
            </a:extLst>
          </p:cNvPr>
          <p:cNvSpPr>
            <a:spLocks noGrp="1"/>
          </p:cNvSpPr>
          <p:nvPr>
            <p:ph idx="1"/>
          </p:nvPr>
        </p:nvSpPr>
        <p:spPr/>
        <p:txBody>
          <a:bodyPr/>
          <a:lstStyle/>
          <a:p>
            <a:pPr>
              <a:lnSpc>
                <a:spcPct val="100000"/>
              </a:lnSpc>
              <a:spcBef>
                <a:spcPts val="0"/>
              </a:spcBef>
            </a:pPr>
            <a:r>
              <a:rPr lang="en-US" sz="1100">
                <a:latin typeface="Libre Caslon Text"/>
              </a:rPr>
              <a:t>How did we quantify the performance of our models?</a:t>
            </a:r>
            <a:endParaRPr lang="en-US"/>
          </a:p>
          <a:p>
            <a:pPr lvl="1">
              <a:lnSpc>
                <a:spcPct val="100000"/>
              </a:lnSpc>
              <a:spcBef>
                <a:spcPts val="0"/>
              </a:spcBef>
              <a:buSzPts val="2800"/>
              <a:buFont typeface="Courier New,monospace"/>
              <a:buChar char="o"/>
            </a:pPr>
            <a:r>
              <a:rPr lang="en-US" sz="1050">
                <a:latin typeface="Libre Caslon Text"/>
              </a:rPr>
              <a:t>Sensitivity</a:t>
            </a:r>
            <a:endParaRPr lang="en-US"/>
          </a:p>
          <a:p>
            <a:pPr>
              <a:lnSpc>
                <a:spcPct val="100000"/>
              </a:lnSpc>
              <a:spcBef>
                <a:spcPts val="0"/>
              </a:spcBef>
            </a:pPr>
            <a:endParaRPr lang="en-US" sz="1100">
              <a:latin typeface="Libre Caslon Text"/>
            </a:endParaRPr>
          </a:p>
          <a:p>
            <a:pPr>
              <a:lnSpc>
                <a:spcPct val="100000"/>
              </a:lnSpc>
              <a:spcBef>
                <a:spcPts val="0"/>
              </a:spcBef>
              <a:buSzPts val="2800"/>
            </a:pPr>
            <a:r>
              <a:rPr lang="en-US" sz="1100">
                <a:latin typeface="Libre Caslon Text"/>
              </a:rPr>
              <a:t>Why did we choose sensitivity for our metric?</a:t>
            </a:r>
          </a:p>
          <a:p>
            <a:pPr lvl="1">
              <a:lnSpc>
                <a:spcPct val="100000"/>
              </a:lnSpc>
              <a:spcBef>
                <a:spcPts val="0"/>
              </a:spcBef>
              <a:buSzPts val="2800"/>
              <a:buFont typeface="Courier New,monospace"/>
              <a:buChar char="o"/>
            </a:pPr>
            <a:r>
              <a:rPr lang="en-US" sz="1050">
                <a:latin typeface="Libre Caslon Text"/>
              </a:rPr>
              <a:t>Class Imbalance</a:t>
            </a:r>
          </a:p>
          <a:p>
            <a:pPr marL="914400" indent="-381000">
              <a:lnSpc>
                <a:spcPct val="100000"/>
              </a:lnSpc>
              <a:spcBef>
                <a:spcPts val="0"/>
              </a:spcBef>
            </a:pPr>
            <a:endParaRPr lang="en-US" sz="1100">
              <a:latin typeface="Libre Caslon Text"/>
            </a:endParaRPr>
          </a:p>
          <a:p>
            <a:pPr>
              <a:lnSpc>
                <a:spcPct val="100000"/>
              </a:lnSpc>
              <a:spcBef>
                <a:spcPts val="0"/>
              </a:spcBef>
            </a:pPr>
            <a:r>
              <a:rPr lang="en-US" sz="1100">
                <a:latin typeface="Libre Caslon Text"/>
              </a:rPr>
              <a:t>Note, all models were tuned (if possible) to their optimal tuning parameters so each model is at their best form</a:t>
            </a:r>
          </a:p>
        </p:txBody>
      </p:sp>
      <p:pic>
        <p:nvPicPr>
          <p:cNvPr id="4" name="Slide 13">
            <a:hlinkClick r:id="" action="ppaction://media"/>
            <a:extLst>
              <a:ext uri="{FF2B5EF4-FFF2-40B4-BE49-F238E27FC236}">
                <a16:creationId xmlns:a16="http://schemas.microsoft.com/office/drawing/2014/main" id="{C277DFB9-C50A-5C6B-111E-64C59FF496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88275" y="3903807"/>
            <a:ext cx="730250" cy="730250"/>
          </a:xfrm>
          <a:prstGeom prst="rect">
            <a:avLst/>
          </a:prstGeom>
        </p:spPr>
      </p:pic>
    </p:spTree>
    <p:extLst>
      <p:ext uri="{BB962C8B-B14F-4D97-AF65-F5344CB8AC3E}">
        <p14:creationId xmlns:p14="http://schemas.microsoft.com/office/powerpoint/2010/main" val="12714214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B2D3-1150-CF36-0641-8242B54FAD13}"/>
              </a:ext>
            </a:extLst>
          </p:cNvPr>
          <p:cNvSpPr>
            <a:spLocks noGrp="1"/>
          </p:cNvSpPr>
          <p:nvPr>
            <p:ph type="title"/>
          </p:nvPr>
        </p:nvSpPr>
        <p:spPr/>
        <p:txBody>
          <a:bodyPr/>
          <a:lstStyle/>
          <a:p>
            <a:r>
              <a:rPr lang="en-US" sz="3400">
                <a:latin typeface="Libre Caslon Text"/>
              </a:rPr>
              <a:t>ROC Curve Visualization</a:t>
            </a:r>
            <a:endParaRPr lang="en-US" sz="3400"/>
          </a:p>
        </p:txBody>
      </p:sp>
      <p:pic>
        <p:nvPicPr>
          <p:cNvPr id="6" name="Content Placeholder 5" descr="A graph with colored lines&#10;&#10;AI-generated content may be incorrect.">
            <a:extLst>
              <a:ext uri="{FF2B5EF4-FFF2-40B4-BE49-F238E27FC236}">
                <a16:creationId xmlns:a16="http://schemas.microsoft.com/office/drawing/2014/main" id="{268E6F98-8B37-CB2D-1AB3-21ECA7673D99}"/>
              </a:ext>
            </a:extLst>
          </p:cNvPr>
          <p:cNvPicPr>
            <a:picLocks noGrp="1" noChangeAspect="1"/>
          </p:cNvPicPr>
          <p:nvPr>
            <p:ph idx="1"/>
          </p:nvPr>
        </p:nvPicPr>
        <p:blipFill>
          <a:blip r:embed="rId5"/>
          <a:stretch>
            <a:fillRect/>
          </a:stretch>
        </p:blipFill>
        <p:spPr>
          <a:xfrm>
            <a:off x="1098177" y="1275214"/>
            <a:ext cx="5759823" cy="2868705"/>
          </a:xfrm>
        </p:spPr>
      </p:pic>
      <p:pic>
        <p:nvPicPr>
          <p:cNvPr id="3" name="Slide 14">
            <a:hlinkClick r:id="" action="ppaction://media"/>
            <a:extLst>
              <a:ext uri="{FF2B5EF4-FFF2-40B4-BE49-F238E27FC236}">
                <a16:creationId xmlns:a16="http://schemas.microsoft.com/office/drawing/2014/main" id="{39062F4A-35D3-6608-9C17-A102C1B77A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83853" y="3773147"/>
            <a:ext cx="730250" cy="730250"/>
          </a:xfrm>
          <a:prstGeom prst="rect">
            <a:avLst/>
          </a:prstGeom>
        </p:spPr>
      </p:pic>
    </p:spTree>
    <p:extLst>
      <p:ext uri="{BB962C8B-B14F-4D97-AF65-F5344CB8AC3E}">
        <p14:creationId xmlns:p14="http://schemas.microsoft.com/office/powerpoint/2010/main" val="1077566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CF34-6A64-87CA-83DD-0DD5AC47BDE7}"/>
              </a:ext>
            </a:extLst>
          </p:cNvPr>
          <p:cNvSpPr>
            <a:spLocks noGrp="1"/>
          </p:cNvSpPr>
          <p:nvPr>
            <p:ph type="title"/>
          </p:nvPr>
        </p:nvSpPr>
        <p:spPr/>
        <p:txBody>
          <a:bodyPr/>
          <a:lstStyle/>
          <a:p>
            <a:r>
              <a:rPr lang="en-US">
                <a:latin typeface="Libre Caslon Text"/>
              </a:rPr>
              <a:t>Comparison of Models</a:t>
            </a:r>
            <a:endParaRPr lang="en-US"/>
          </a:p>
        </p:txBody>
      </p:sp>
      <p:sp>
        <p:nvSpPr>
          <p:cNvPr id="3" name="Text Placeholder 2">
            <a:extLst>
              <a:ext uri="{FF2B5EF4-FFF2-40B4-BE49-F238E27FC236}">
                <a16:creationId xmlns:a16="http://schemas.microsoft.com/office/drawing/2014/main" id="{315DD64C-55BF-670E-F001-C07F563472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D19B7D50-024E-C09F-8F28-6B828519DD8D}"/>
              </a:ext>
            </a:extLst>
          </p:cNvPr>
          <p:cNvSpPr>
            <a:spLocks noGrp="1"/>
          </p:cNvSpPr>
          <p:nvPr>
            <p:ph type="body" idx="2"/>
          </p:nvPr>
        </p:nvSpPr>
        <p:spPr/>
        <p:txBody>
          <a:bodyPr/>
          <a:lstStyle/>
          <a:p>
            <a:pPr marL="514350" indent="-285750">
              <a:buChar char="•"/>
            </a:pPr>
            <a:r>
              <a:rPr lang="en-US" sz="1100">
                <a:latin typeface="Libre Caslon Text"/>
              </a:rPr>
              <a:t>Easier visual for roc </a:t>
            </a:r>
            <a:r>
              <a:rPr lang="en-US" sz="1100" err="1">
                <a:latin typeface="Libre Caslon Text"/>
              </a:rPr>
              <a:t>auc's</a:t>
            </a:r>
            <a:endParaRPr lang="en-US" sz="1100" err="1"/>
          </a:p>
          <a:p>
            <a:pPr marL="514350" indent="-285750">
              <a:buFont typeface="Arial"/>
              <a:buChar char="•"/>
            </a:pPr>
            <a:r>
              <a:rPr lang="en-US" sz="1100">
                <a:latin typeface="Libre Caslon Text"/>
              </a:rPr>
              <a:t>Notice y-axis tick labels</a:t>
            </a:r>
          </a:p>
          <a:p>
            <a:pPr marL="514350" indent="-285750">
              <a:buFont typeface="Arial"/>
              <a:buChar char="•"/>
            </a:pPr>
            <a:r>
              <a:rPr lang="en-US" sz="1100">
                <a:latin typeface="Libre Caslon Text"/>
              </a:rPr>
              <a:t>All roc </a:t>
            </a:r>
            <a:r>
              <a:rPr lang="en-US" sz="1100" err="1">
                <a:latin typeface="Libre Caslon Text"/>
              </a:rPr>
              <a:t>auc's</a:t>
            </a:r>
            <a:r>
              <a:rPr lang="en-US" sz="1100">
                <a:latin typeface="Libre Caslon Text"/>
              </a:rPr>
              <a:t> are very good!</a:t>
            </a:r>
          </a:p>
          <a:p>
            <a:pPr marL="971550" lvl="1" indent="-285750">
              <a:buSzPts val="1600"/>
              <a:buFont typeface="Courier New"/>
              <a:buChar char="o"/>
            </a:pPr>
            <a:r>
              <a:rPr lang="en-US" sz="1050">
                <a:solidFill>
                  <a:srgbClr val="002F6C"/>
                </a:solidFill>
                <a:latin typeface="Libre Caslon Text"/>
              </a:rPr>
              <a:t>Just not necessarily what we are looking for</a:t>
            </a:r>
          </a:p>
          <a:p>
            <a:pPr marL="514350" indent="-285750">
              <a:buFont typeface="Arial,Sans-Serif"/>
              <a:buChar char="•"/>
            </a:pPr>
            <a:r>
              <a:rPr lang="en-US" sz="1100">
                <a:latin typeface="Libre Caslon Text"/>
              </a:rPr>
              <a:t>After optimizing the tuning parameters for each model, we see that the Random Forest Model has the highest mean roc </a:t>
            </a:r>
            <a:r>
              <a:rPr lang="en-US" sz="1100" err="1">
                <a:latin typeface="Libre Caslon Text"/>
              </a:rPr>
              <a:t>auc's</a:t>
            </a:r>
            <a:r>
              <a:rPr lang="en-US" sz="1100">
                <a:latin typeface="Libre Caslon Text"/>
              </a:rPr>
              <a:t>  of all the models</a:t>
            </a:r>
            <a:endParaRPr lang="en-US" sz="1100">
              <a:solidFill>
                <a:srgbClr val="000000"/>
              </a:solidFill>
              <a:latin typeface="Libre Caslon Text"/>
            </a:endParaRPr>
          </a:p>
          <a:p>
            <a:pPr marL="514350" indent="-285750">
              <a:buFont typeface="Arial,Sans-Serif"/>
              <a:buChar char="•"/>
            </a:pPr>
            <a:r>
              <a:rPr lang="en-US" sz="1100">
                <a:latin typeface="Libre Caslon Text"/>
              </a:rPr>
              <a:t>Optimal Random Forest Parameters</a:t>
            </a:r>
            <a:endParaRPr lang="en-US" sz="1100">
              <a:solidFill>
                <a:srgbClr val="000000"/>
              </a:solidFill>
              <a:latin typeface="Libre Caslon Text"/>
            </a:endParaRPr>
          </a:p>
          <a:p>
            <a:pPr marL="971550" lvl="1" indent="-285750">
              <a:buSzPts val="1600"/>
              <a:buFont typeface="Courier New"/>
              <a:buChar char="o"/>
            </a:pPr>
            <a:r>
              <a:rPr lang="en-US" sz="1050" err="1">
                <a:solidFill>
                  <a:srgbClr val="002F6C"/>
                </a:solidFill>
                <a:latin typeface="Libre Caslon Text"/>
              </a:rPr>
              <a:t>mtry</a:t>
            </a:r>
            <a:r>
              <a:rPr lang="en-US" sz="1050">
                <a:solidFill>
                  <a:srgbClr val="002F6C"/>
                </a:solidFill>
                <a:latin typeface="Libre Caslon Text"/>
              </a:rPr>
              <a:t> = 0</a:t>
            </a:r>
            <a:endParaRPr lang="en-US" sz="1050">
              <a:solidFill>
                <a:srgbClr val="000000"/>
              </a:solidFill>
              <a:latin typeface="Libre Caslon Text"/>
            </a:endParaRPr>
          </a:p>
          <a:p>
            <a:pPr marL="971550" lvl="1" indent="-285750">
              <a:buSzPts val="1600"/>
              <a:buFont typeface="Courier New"/>
              <a:buChar char="o"/>
            </a:pPr>
            <a:r>
              <a:rPr lang="en-US" sz="1050">
                <a:solidFill>
                  <a:srgbClr val="002F6C"/>
                </a:solidFill>
                <a:latin typeface="Libre Caslon Text"/>
              </a:rPr>
              <a:t>trees = 36</a:t>
            </a:r>
          </a:p>
          <a:p>
            <a:pPr marL="971550" lvl="1" indent="-285750">
              <a:buSzPts val="1600"/>
              <a:buFont typeface="Courier New"/>
              <a:buChar char="o"/>
            </a:pPr>
            <a:r>
              <a:rPr lang="en-US" sz="1050" err="1">
                <a:solidFill>
                  <a:srgbClr val="002F6C"/>
                </a:solidFill>
                <a:latin typeface="Libre Caslon Text"/>
              </a:rPr>
              <a:t>min_n</a:t>
            </a:r>
            <a:r>
              <a:rPr lang="en-US" sz="1050">
                <a:solidFill>
                  <a:srgbClr val="002F6C"/>
                </a:solidFill>
                <a:latin typeface="Libre Caslon Text"/>
              </a:rPr>
              <a:t> = 8</a:t>
            </a:r>
          </a:p>
        </p:txBody>
      </p:sp>
      <p:pic>
        <p:nvPicPr>
          <p:cNvPr id="6" name="Picture 5" descr="A graph of different colored bars">
            <a:extLst>
              <a:ext uri="{FF2B5EF4-FFF2-40B4-BE49-F238E27FC236}">
                <a16:creationId xmlns:a16="http://schemas.microsoft.com/office/drawing/2014/main" id="{09810FBA-7E98-F95C-E35D-D8543FFAAEAB}"/>
              </a:ext>
            </a:extLst>
          </p:cNvPr>
          <p:cNvPicPr>
            <a:picLocks noChangeAspect="1"/>
          </p:cNvPicPr>
          <p:nvPr/>
        </p:nvPicPr>
        <p:blipFill>
          <a:blip r:embed="rId5"/>
          <a:stretch>
            <a:fillRect/>
          </a:stretch>
        </p:blipFill>
        <p:spPr>
          <a:xfrm>
            <a:off x="3887120" y="741218"/>
            <a:ext cx="4625576" cy="3657599"/>
          </a:xfrm>
          <a:prstGeom prst="rect">
            <a:avLst/>
          </a:prstGeom>
        </p:spPr>
      </p:pic>
      <p:pic>
        <p:nvPicPr>
          <p:cNvPr id="5" name="Slide 15">
            <a:hlinkClick r:id="" action="ppaction://media"/>
            <a:extLst>
              <a:ext uri="{FF2B5EF4-FFF2-40B4-BE49-F238E27FC236}">
                <a16:creationId xmlns:a16="http://schemas.microsoft.com/office/drawing/2014/main" id="{48D62F4A-70A2-DF65-395A-6C42A1E9BB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78750" y="4028281"/>
            <a:ext cx="730250" cy="730250"/>
          </a:xfrm>
          <a:prstGeom prst="rect">
            <a:avLst/>
          </a:prstGeom>
        </p:spPr>
      </p:pic>
    </p:spTree>
    <p:extLst>
      <p:ext uri="{BB962C8B-B14F-4D97-AF65-F5344CB8AC3E}">
        <p14:creationId xmlns:p14="http://schemas.microsoft.com/office/powerpoint/2010/main" val="1201723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4B41-A84B-8921-02AF-18557C0B3448}"/>
              </a:ext>
            </a:extLst>
          </p:cNvPr>
          <p:cNvSpPr>
            <a:spLocks noGrp="1"/>
          </p:cNvSpPr>
          <p:nvPr>
            <p:ph type="title"/>
          </p:nvPr>
        </p:nvSpPr>
        <p:spPr/>
        <p:txBody>
          <a:bodyPr/>
          <a:lstStyle/>
          <a:p>
            <a:r>
              <a:rPr lang="en-US">
                <a:latin typeface="Libre Caslon Text"/>
              </a:rPr>
              <a:t>Comparison of Models</a:t>
            </a:r>
            <a:endParaRPr lang="en-US"/>
          </a:p>
        </p:txBody>
      </p:sp>
      <p:sp>
        <p:nvSpPr>
          <p:cNvPr id="3" name="Text Placeholder 2">
            <a:extLst>
              <a:ext uri="{FF2B5EF4-FFF2-40B4-BE49-F238E27FC236}">
                <a16:creationId xmlns:a16="http://schemas.microsoft.com/office/drawing/2014/main" id="{34003F2A-E1DC-E242-763D-C072CCE2B569}"/>
              </a:ext>
            </a:extLst>
          </p:cNvPr>
          <p:cNvSpPr>
            <a:spLocks noGrp="1"/>
          </p:cNvSpPr>
          <p:nvPr>
            <p:ph type="body" idx="1"/>
          </p:nvPr>
        </p:nvSpPr>
        <p:spPr/>
        <p:txBody>
          <a:bodyPr/>
          <a:lstStyle/>
          <a:p>
            <a:pPr marL="25400" indent="0">
              <a:buNone/>
            </a:pPr>
            <a:endParaRPr lang="en-US"/>
          </a:p>
        </p:txBody>
      </p:sp>
      <p:sp>
        <p:nvSpPr>
          <p:cNvPr id="4" name="Text Placeholder 3">
            <a:extLst>
              <a:ext uri="{FF2B5EF4-FFF2-40B4-BE49-F238E27FC236}">
                <a16:creationId xmlns:a16="http://schemas.microsoft.com/office/drawing/2014/main" id="{0781D178-3A8C-71C3-FB81-98361F8ED31E}"/>
              </a:ext>
            </a:extLst>
          </p:cNvPr>
          <p:cNvSpPr>
            <a:spLocks noGrp="1"/>
          </p:cNvSpPr>
          <p:nvPr>
            <p:ph type="body" idx="2"/>
          </p:nvPr>
        </p:nvSpPr>
        <p:spPr/>
        <p:txBody>
          <a:bodyPr/>
          <a:lstStyle/>
          <a:p>
            <a:pPr marL="514350" indent="-285750">
              <a:buChar char="•"/>
            </a:pPr>
            <a:r>
              <a:rPr lang="en-US" sz="1100">
                <a:latin typeface="Libre Caslon Text"/>
              </a:rPr>
              <a:t>True Positives are extremely important to catch!</a:t>
            </a:r>
          </a:p>
          <a:p>
            <a:pPr marL="514350" indent="-285750">
              <a:buChar char="•"/>
            </a:pPr>
            <a:r>
              <a:rPr lang="en-US" sz="1100">
                <a:latin typeface="Libre Caslon Text"/>
              </a:rPr>
              <a:t>After optimizing the tuning parameters for each model, we see that the K Nearest Neighbor Model has the highest mean Sensitivity of all the models</a:t>
            </a:r>
            <a:endParaRPr lang="en-US"/>
          </a:p>
          <a:p>
            <a:pPr marL="514350" indent="-285750">
              <a:buFont typeface="Arial"/>
              <a:buChar char="•"/>
            </a:pPr>
            <a:r>
              <a:rPr lang="en-US" sz="1100">
                <a:latin typeface="Libre Caslon Text"/>
              </a:rPr>
              <a:t>Optimal K-Nearest Neighbor Parameters</a:t>
            </a:r>
          </a:p>
          <a:p>
            <a:pPr marL="971550" lvl="1" indent="-285750">
              <a:buSzPts val="1600"/>
              <a:buFont typeface="Courier New"/>
              <a:buChar char="o"/>
            </a:pPr>
            <a:r>
              <a:rPr lang="en-US" sz="1050">
                <a:solidFill>
                  <a:srgbClr val="002F6C"/>
                </a:solidFill>
                <a:latin typeface="Libre Caslon Text"/>
              </a:rPr>
              <a:t>K = 16</a:t>
            </a:r>
          </a:p>
          <a:p>
            <a:pPr marL="971550" lvl="1" indent="-285750">
              <a:buFont typeface="Courier New"/>
              <a:buChar char="o"/>
            </a:pPr>
            <a:endParaRPr lang="en-US" sz="900">
              <a:solidFill>
                <a:srgbClr val="002F6C"/>
              </a:solidFill>
              <a:latin typeface="Libre Caslon Text"/>
            </a:endParaRPr>
          </a:p>
        </p:txBody>
      </p:sp>
      <p:pic>
        <p:nvPicPr>
          <p:cNvPr id="7" name="Picture 6" descr="A graph of different colored bars&#10;&#10;AI-generated content may be incorrect.">
            <a:extLst>
              <a:ext uri="{FF2B5EF4-FFF2-40B4-BE49-F238E27FC236}">
                <a16:creationId xmlns:a16="http://schemas.microsoft.com/office/drawing/2014/main" id="{F7312916-F165-58BD-771E-3EF7E4D323AA}"/>
              </a:ext>
            </a:extLst>
          </p:cNvPr>
          <p:cNvPicPr>
            <a:picLocks noChangeAspect="1"/>
          </p:cNvPicPr>
          <p:nvPr/>
        </p:nvPicPr>
        <p:blipFill>
          <a:blip r:embed="rId5"/>
          <a:stretch>
            <a:fillRect/>
          </a:stretch>
        </p:blipFill>
        <p:spPr>
          <a:xfrm>
            <a:off x="3887120" y="741217"/>
            <a:ext cx="4632505" cy="3661064"/>
          </a:xfrm>
          <a:prstGeom prst="rect">
            <a:avLst/>
          </a:prstGeom>
        </p:spPr>
      </p:pic>
      <p:pic>
        <p:nvPicPr>
          <p:cNvPr id="5" name="Slide 16">
            <a:hlinkClick r:id="" action="ppaction://media"/>
            <a:extLst>
              <a:ext uri="{FF2B5EF4-FFF2-40B4-BE49-F238E27FC236}">
                <a16:creationId xmlns:a16="http://schemas.microsoft.com/office/drawing/2014/main" id="{55126612-D1A5-2116-29AF-C6F809C59F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95202" y="4028498"/>
            <a:ext cx="730250" cy="730250"/>
          </a:xfrm>
          <a:prstGeom prst="rect">
            <a:avLst/>
          </a:prstGeom>
        </p:spPr>
      </p:pic>
    </p:spTree>
    <p:extLst>
      <p:ext uri="{BB962C8B-B14F-4D97-AF65-F5344CB8AC3E}">
        <p14:creationId xmlns:p14="http://schemas.microsoft.com/office/powerpoint/2010/main" val="749241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A3310-84FB-31D0-751D-35F1746DB165}"/>
              </a:ext>
            </a:extLst>
          </p:cNvPr>
          <p:cNvSpPr>
            <a:spLocks noGrp="1"/>
          </p:cNvSpPr>
          <p:nvPr>
            <p:ph type="title"/>
          </p:nvPr>
        </p:nvSpPr>
        <p:spPr/>
        <p:txBody>
          <a:bodyPr/>
          <a:lstStyle/>
          <a:p>
            <a:r>
              <a:rPr lang="en-US">
                <a:latin typeface="Libre Caslon Text"/>
              </a:rPr>
              <a:t>Conclusions</a:t>
            </a:r>
            <a:endParaRPr lang="en-US"/>
          </a:p>
        </p:txBody>
      </p:sp>
      <p:pic>
        <p:nvPicPr>
          <p:cNvPr id="18" name="Audio 17">
            <a:extLst>
              <a:ext uri="{FF2B5EF4-FFF2-40B4-BE49-F238E27FC236}">
                <a16:creationId xmlns:a16="http://schemas.microsoft.com/office/drawing/2014/main" id="{83AC1CA1-87E1-8229-E922-075DBD6997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7396382"/>
      </p:ext>
    </p:extLst>
  </p:cSld>
  <p:clrMapOvr>
    <a:masterClrMapping/>
  </p:clrMapOvr>
  <mc:AlternateContent xmlns:mc="http://schemas.openxmlformats.org/markup-compatibility/2006" xmlns:p14="http://schemas.microsoft.com/office/powerpoint/2010/main">
    <mc:Choice Requires="p14">
      <p:transition spd="slow" p14:dur="2000" advTm="4478"/>
    </mc:Choice>
    <mc:Fallback xmlns="">
      <p:transition spd="slow" advTm="4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4BCBD-8874-E311-59FE-0928743B251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E699E4F3-4502-C4C2-9E7B-E6F727033290}"/>
              </a:ext>
            </a:extLst>
          </p:cNvPr>
          <p:cNvSpPr>
            <a:spLocks noGrp="1"/>
          </p:cNvSpPr>
          <p:nvPr>
            <p:ph type="body" idx="1"/>
          </p:nvPr>
        </p:nvSpPr>
        <p:spPr>
          <a:xfrm>
            <a:off x="140110" y="585711"/>
            <a:ext cx="8863779" cy="3840488"/>
          </a:xfrm>
        </p:spPr>
        <p:txBody>
          <a:bodyPr/>
          <a:lstStyle/>
          <a:p>
            <a:r>
              <a:rPr lang="en-US" sz="2000" b="1">
                <a:latin typeface="Libre Caslon Text"/>
              </a:rPr>
              <a:t>Conclusion #1</a:t>
            </a:r>
            <a:r>
              <a:rPr lang="en-US" sz="2000">
                <a:latin typeface="Libre Caslon Text"/>
              </a:rPr>
              <a:t>: Logistic Regression Outperforms LDA and QDA.</a:t>
            </a:r>
            <a:endParaRPr lang="en-US"/>
          </a:p>
          <a:p>
            <a:r>
              <a:rPr lang="en-US" sz="2000" b="1">
                <a:latin typeface="Libre Caslon Text"/>
              </a:rPr>
              <a:t>Conclusion #2: </a:t>
            </a:r>
            <a:r>
              <a:rPr lang="en-US" sz="2000">
                <a:latin typeface="Libre Caslon Text"/>
              </a:rPr>
              <a:t>Enhance Logistic Regression with Regularization and Ensemble Models.</a:t>
            </a:r>
            <a:endParaRPr lang="en-US"/>
          </a:p>
          <a:p>
            <a:r>
              <a:rPr lang="en-US" sz="2000" b="1">
                <a:latin typeface="Libre Caslon Text"/>
              </a:rPr>
              <a:t>Conclusion #3: </a:t>
            </a:r>
            <a:r>
              <a:rPr lang="en-US" sz="2000">
                <a:latin typeface="Libre Caslon Text"/>
              </a:rPr>
              <a:t>K-Nearest Neighbor Performs Best using Cross-Validation and the Holdout Data.</a:t>
            </a:r>
            <a:endParaRPr lang="en-US"/>
          </a:p>
          <a:p>
            <a:r>
              <a:rPr lang="en-US" sz="2000" b="1">
                <a:latin typeface="Libre Caslon Text"/>
              </a:rPr>
              <a:t>Conclusion #4: </a:t>
            </a:r>
            <a:r>
              <a:rPr lang="en-US" sz="2000">
                <a:latin typeface="Libre Caslon Text"/>
              </a:rPr>
              <a:t>The Findings Between Cross-Validation and Holdout is a Reconcilable Outcome.</a:t>
            </a:r>
            <a:endParaRPr lang="en-US"/>
          </a:p>
          <a:p>
            <a:r>
              <a:rPr lang="en-US" sz="2000" b="1">
                <a:latin typeface="Libre Caslon Text"/>
              </a:rPr>
              <a:t>Conclusion #5: </a:t>
            </a:r>
            <a:r>
              <a:rPr lang="en-US" sz="2000">
                <a:latin typeface="Libre Caslon Text"/>
              </a:rPr>
              <a:t> K-Nearest Neighbor Model should be used for the Detection of Blue Tarps.</a:t>
            </a:r>
            <a:endParaRPr lang="en-US"/>
          </a:p>
          <a:p>
            <a:r>
              <a:rPr lang="en-US" sz="2000" b="1">
                <a:latin typeface="Libre Caslon Text"/>
              </a:rPr>
              <a:t>Conclusion #6: </a:t>
            </a:r>
            <a:r>
              <a:rPr lang="en-US" sz="2000">
                <a:latin typeface="Libre Caslon Text"/>
              </a:rPr>
              <a:t>Accuracy, ROC AUC, Sensitivity, and Specificity are Essential to Blue Tarp Detection.</a:t>
            </a:r>
            <a:endParaRPr lang="en-US"/>
          </a:p>
          <a:p>
            <a:pPr marL="50800" indent="0">
              <a:buNone/>
            </a:pPr>
            <a:endParaRPr lang="en-US"/>
          </a:p>
        </p:txBody>
      </p:sp>
      <p:sp>
        <p:nvSpPr>
          <p:cNvPr id="6" name="TextBox 5">
            <a:extLst>
              <a:ext uri="{FF2B5EF4-FFF2-40B4-BE49-F238E27FC236}">
                <a16:creationId xmlns:a16="http://schemas.microsoft.com/office/drawing/2014/main" id="{3B606BAA-23C3-3B06-24F5-9022F9B55534}"/>
              </a:ext>
            </a:extLst>
          </p:cNvPr>
          <p:cNvSpPr txBox="1"/>
          <p:nvPr/>
        </p:nvSpPr>
        <p:spPr>
          <a:xfrm>
            <a:off x="3412273" y="1694985"/>
            <a:ext cx="184731" cy="307777"/>
          </a:xfrm>
          <a:prstGeom prst="rect">
            <a:avLst/>
          </a:prstGeom>
          <a:noFill/>
        </p:spPr>
        <p:txBody>
          <a:bodyPr wrap="none" rtlCol="0">
            <a:spAutoFit/>
          </a:bodyPr>
          <a:lstStyle/>
          <a:p>
            <a:endParaRPr lang="en-US"/>
          </a:p>
        </p:txBody>
      </p:sp>
      <p:pic>
        <p:nvPicPr>
          <p:cNvPr id="10" name="Audio 9">
            <a:extLst>
              <a:ext uri="{FF2B5EF4-FFF2-40B4-BE49-F238E27FC236}">
                <a16:creationId xmlns:a16="http://schemas.microsoft.com/office/drawing/2014/main" id="{E1F09886-2B1F-89F9-D30F-9B7F3C1E90A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1171007771"/>
      </p:ext>
    </p:extLst>
  </p:cSld>
  <p:clrMapOvr>
    <a:masterClrMapping/>
  </p:clrMapOvr>
  <mc:AlternateContent xmlns:mc="http://schemas.openxmlformats.org/markup-compatibility/2006" xmlns:p14="http://schemas.microsoft.com/office/powerpoint/2010/main">
    <mc:Choice Requires="p14">
      <p:transition spd="slow" p14:dur="2000" advTm="329693"/>
    </mc:Choice>
    <mc:Fallback xmlns="">
      <p:transition spd="slow" advTm="329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0"/>
                </p:tgtEl>
              </p:cMediaNode>
            </p:audio>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AC71-2C20-E942-2DD3-2D67B36F5030}"/>
              </a:ext>
            </a:extLst>
          </p:cNvPr>
          <p:cNvSpPr>
            <a:spLocks noGrp="1"/>
          </p:cNvSpPr>
          <p:nvPr>
            <p:ph type="title"/>
          </p:nvPr>
        </p:nvSpPr>
        <p:spPr/>
        <p:txBody>
          <a:bodyPr/>
          <a:lstStyle/>
          <a:p>
            <a:r>
              <a:rPr lang="en-US">
                <a:latin typeface="Libre Caslon Text"/>
              </a:rPr>
              <a:t>Introduction</a:t>
            </a:r>
            <a:endParaRPr lang="en-US"/>
          </a:p>
        </p:txBody>
      </p:sp>
      <p:sp>
        <p:nvSpPr>
          <p:cNvPr id="3" name="Text Placeholder 2">
            <a:extLst>
              <a:ext uri="{FF2B5EF4-FFF2-40B4-BE49-F238E27FC236}">
                <a16:creationId xmlns:a16="http://schemas.microsoft.com/office/drawing/2014/main" id="{C8D8AEE0-25C5-95D3-3B61-E0EC8C95FD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96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Title 1">
            <a:extLst>
              <a:ext uri="{FF2B5EF4-FFF2-40B4-BE49-F238E27FC236}">
                <a16:creationId xmlns:a16="http://schemas.microsoft.com/office/drawing/2014/main" id="{3856556B-3FE3-6CC0-AC8C-4A6B13D37CFA}"/>
              </a:ext>
            </a:extLst>
          </p:cNvPr>
          <p:cNvSpPr>
            <a:spLocks noGrp="1"/>
          </p:cNvSpPr>
          <p:nvPr>
            <p:ph type="title"/>
          </p:nvPr>
        </p:nvSpPr>
        <p:spPr/>
        <p:txBody>
          <a:bodyPr/>
          <a:lstStyle/>
          <a:p>
            <a:r>
              <a:rPr lang="en-US" sz="4000">
                <a:latin typeface="Libre Caslon Text"/>
              </a:rPr>
              <a:t>2010 earthquake spurs historic data-mining challenge</a:t>
            </a:r>
            <a:endParaRPr lang="en-US" sz="4000"/>
          </a:p>
        </p:txBody>
      </p:sp>
      <p:sp>
        <p:nvSpPr>
          <p:cNvPr id="4" name="Content Placeholder 3">
            <a:extLst>
              <a:ext uri="{FF2B5EF4-FFF2-40B4-BE49-F238E27FC236}">
                <a16:creationId xmlns:a16="http://schemas.microsoft.com/office/drawing/2014/main" id="{494CCEBF-3A0F-977B-DFF8-32587B7BA2E7}"/>
              </a:ext>
            </a:extLst>
          </p:cNvPr>
          <p:cNvSpPr>
            <a:spLocks noGrp="1"/>
          </p:cNvSpPr>
          <p:nvPr>
            <p:ph type="body" idx="1"/>
          </p:nvPr>
        </p:nvSpPr>
        <p:spPr>
          <a:xfrm>
            <a:off x="628650" y="1369219"/>
            <a:ext cx="4158010" cy="3263400"/>
          </a:xfrm>
        </p:spPr>
        <p:txBody>
          <a:bodyPr spcFirstLastPara="1" wrap="square" lIns="91425" tIns="91425" rIns="91425" bIns="91425" anchor="ctr" anchorCtr="0">
            <a:noAutofit/>
          </a:bodyPr>
          <a:lstStyle/>
          <a:p>
            <a:pPr>
              <a:spcAft>
                <a:spcPts val="600"/>
              </a:spcAft>
            </a:pPr>
            <a:r>
              <a:rPr lang="en-US" sz="2400">
                <a:latin typeface="Libre Caslon Text"/>
              </a:rPr>
              <a:t>January 12, 2010: Haiti earthquake</a:t>
            </a:r>
            <a:endParaRPr lang="en-US" sz="2400"/>
          </a:p>
          <a:p>
            <a:pPr>
              <a:spcAft>
                <a:spcPts val="600"/>
              </a:spcAft>
            </a:pPr>
            <a:r>
              <a:rPr lang="en-US" sz="2400">
                <a:latin typeface="Libre Caslon Text"/>
              </a:rPr>
              <a:t>Humanitarian aid operational challenges</a:t>
            </a:r>
          </a:p>
          <a:p>
            <a:pPr>
              <a:spcAft>
                <a:spcPts val="600"/>
              </a:spcAft>
            </a:pPr>
            <a:r>
              <a:rPr lang="en-US" sz="2400">
                <a:latin typeface="Libre Caslon Text"/>
              </a:rPr>
              <a:t>Data‑mining need to address obstacles</a:t>
            </a:r>
          </a:p>
        </p:txBody>
      </p:sp>
      <p:sp>
        <p:nvSpPr>
          <p:cNvPr id="5" name="TextBox 4">
            <a:extLst>
              <a:ext uri="{FF2B5EF4-FFF2-40B4-BE49-F238E27FC236}">
                <a16:creationId xmlns:a16="http://schemas.microsoft.com/office/drawing/2014/main" id="{B12873EA-651F-5CA8-7ACA-680E0C23823B}"/>
              </a:ext>
            </a:extLst>
          </p:cNvPr>
          <p:cNvSpPr txBox="1"/>
          <p:nvPr/>
        </p:nvSpPr>
        <p:spPr>
          <a:xfrm>
            <a:off x="654844" y="4639468"/>
            <a:ext cx="54292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a:latin typeface="Times New Roman"/>
                <a:cs typeface="Times New Roman"/>
                <a:hlinkClick r:id="rId3"/>
              </a:rPr>
              <a:t>https://www.unocha.org/sites/unocha/files/dms/Documents/Evaluation%20of%20OCHA%20Response%20to%20the%20Haiti%20Earthquake.pdf</a:t>
            </a:r>
            <a:r>
              <a:rPr lang="en-US" sz="1000">
                <a:solidFill>
                  <a:srgbClr val="F8FAFF"/>
                </a:solidFill>
                <a:latin typeface="Times New Roman"/>
                <a:cs typeface="Times New Roman"/>
              </a:rPr>
              <a:t>.</a:t>
            </a:r>
            <a:endParaRPr lang="en-US"/>
          </a:p>
        </p:txBody>
      </p:sp>
      <p:pic>
        <p:nvPicPr>
          <p:cNvPr id="6" name="Picture 5" descr="A map of haiti with red outline&#10;&#10;AI-generated content may be incorrect.">
            <a:extLst>
              <a:ext uri="{FF2B5EF4-FFF2-40B4-BE49-F238E27FC236}">
                <a16:creationId xmlns:a16="http://schemas.microsoft.com/office/drawing/2014/main" id="{22DA424E-09F7-1F12-CDF4-7EA71A769BDD}"/>
              </a:ext>
            </a:extLst>
          </p:cNvPr>
          <p:cNvPicPr>
            <a:picLocks noChangeAspect="1"/>
          </p:cNvPicPr>
          <p:nvPr/>
        </p:nvPicPr>
        <p:blipFill>
          <a:blip r:embed="rId4"/>
          <a:stretch>
            <a:fillRect/>
          </a:stretch>
        </p:blipFill>
        <p:spPr>
          <a:xfrm>
            <a:off x="4791540" y="1266225"/>
            <a:ext cx="3728689" cy="3347224"/>
          </a:xfrm>
          <a:prstGeom prst="rect">
            <a:avLst/>
          </a:prstGeom>
          <a:ln>
            <a:noFill/>
          </a:ln>
          <a:effectLst>
            <a:softEdge rad="112500"/>
          </a:effectLst>
        </p:spPr>
      </p:pic>
      <p:pic>
        <p:nvPicPr>
          <p:cNvPr id="7" name="Picture 6" descr="An aerial view of a camp site&#10;&#10;AI-generated content may be incorrect.">
            <a:extLst>
              <a:ext uri="{FF2B5EF4-FFF2-40B4-BE49-F238E27FC236}">
                <a16:creationId xmlns:a16="http://schemas.microsoft.com/office/drawing/2014/main" id="{6845B296-B9EB-295C-1BA2-EBC7F9166B7B}"/>
              </a:ext>
            </a:extLst>
          </p:cNvPr>
          <p:cNvPicPr>
            <a:picLocks noChangeAspect="1"/>
          </p:cNvPicPr>
          <p:nvPr/>
        </p:nvPicPr>
        <p:blipFill>
          <a:blip r:embed="rId5"/>
          <a:stretch>
            <a:fillRect/>
          </a:stretch>
        </p:blipFill>
        <p:spPr>
          <a:xfrm>
            <a:off x="4879016" y="1365400"/>
            <a:ext cx="3548214" cy="3191923"/>
          </a:xfrm>
          <a:prstGeom prst="rect">
            <a:avLst/>
          </a:prstGeom>
        </p:spPr>
      </p:pic>
      <p:grpSp>
        <p:nvGrpSpPr>
          <p:cNvPr id="9" name="Group 8">
            <a:extLst>
              <a:ext uri="{FF2B5EF4-FFF2-40B4-BE49-F238E27FC236}">
                <a16:creationId xmlns:a16="http://schemas.microsoft.com/office/drawing/2014/main" id="{10A9489F-DAB8-2D40-68FE-E4B4BD9A8101}"/>
              </a:ext>
            </a:extLst>
          </p:cNvPr>
          <p:cNvGrpSpPr/>
          <p:nvPr/>
        </p:nvGrpSpPr>
        <p:grpSpPr>
          <a:xfrm>
            <a:off x="5730240" y="1912619"/>
            <a:ext cx="594360" cy="1341121"/>
            <a:chOff x="5730240" y="1912619"/>
            <a:chExt cx="594360" cy="1341121"/>
          </a:xfrm>
        </p:grpSpPr>
        <p:sp>
          <p:nvSpPr>
            <p:cNvPr id="3" name="Oval 2">
              <a:extLst>
                <a:ext uri="{FF2B5EF4-FFF2-40B4-BE49-F238E27FC236}">
                  <a16:creationId xmlns:a16="http://schemas.microsoft.com/office/drawing/2014/main" id="{65260555-CC0C-5D0F-A68C-5948F2CF4B58}"/>
                </a:ext>
              </a:extLst>
            </p:cNvPr>
            <p:cNvSpPr/>
            <p:nvPr/>
          </p:nvSpPr>
          <p:spPr>
            <a:xfrm>
              <a:off x="5829300" y="2743200"/>
              <a:ext cx="495300" cy="510540"/>
            </a:xfrm>
            <a:prstGeom prst="ellipse">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1DB38B-F91C-572B-B893-07D43CC31B21}"/>
                </a:ext>
              </a:extLst>
            </p:cNvPr>
            <p:cNvSpPr/>
            <p:nvPr/>
          </p:nvSpPr>
          <p:spPr>
            <a:xfrm>
              <a:off x="5730240" y="1912619"/>
              <a:ext cx="495300" cy="510540"/>
            </a:xfrm>
            <a:prstGeom prst="ellipse">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70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23E3C-AD94-B5B5-0FC3-050023B09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95B383-E136-F9DB-8354-817B297CCAAA}"/>
              </a:ext>
            </a:extLst>
          </p:cNvPr>
          <p:cNvSpPr>
            <a:spLocks noGrp="1"/>
          </p:cNvSpPr>
          <p:nvPr>
            <p:ph type="title"/>
          </p:nvPr>
        </p:nvSpPr>
        <p:spPr/>
        <p:txBody>
          <a:bodyPr/>
          <a:lstStyle/>
          <a:p>
            <a:r>
              <a:rPr lang="en-US">
                <a:latin typeface="Libre Caslon Text"/>
              </a:rPr>
              <a:t>Data</a:t>
            </a:r>
            <a:endParaRPr lang="en-US"/>
          </a:p>
        </p:txBody>
      </p:sp>
      <p:sp>
        <p:nvSpPr>
          <p:cNvPr id="3" name="Text Placeholder 2">
            <a:extLst>
              <a:ext uri="{FF2B5EF4-FFF2-40B4-BE49-F238E27FC236}">
                <a16:creationId xmlns:a16="http://schemas.microsoft.com/office/drawing/2014/main" id="{A0C3902F-B2F8-A11E-AAC1-DA8DFFC6F678}"/>
              </a:ext>
            </a:extLst>
          </p:cNvPr>
          <p:cNvSpPr>
            <a:spLocks noGrp="1"/>
          </p:cNvSpPr>
          <p:nvPr>
            <p:ph type="body" idx="1"/>
          </p:nvPr>
        </p:nvSpPr>
        <p:spPr/>
        <p:txBody>
          <a:bodyPr/>
          <a:lstStyle/>
          <a:p>
            <a:r>
              <a:rPr lang="en-US">
                <a:latin typeface="Libre Caslon Text"/>
              </a:rPr>
              <a:t>Exploratory Data Analysis</a:t>
            </a:r>
            <a:endParaRPr lang="en-US"/>
          </a:p>
        </p:txBody>
      </p:sp>
    </p:spTree>
    <p:extLst>
      <p:ext uri="{BB962C8B-B14F-4D97-AF65-F5344CB8AC3E}">
        <p14:creationId xmlns:p14="http://schemas.microsoft.com/office/powerpoint/2010/main" val="2621591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5D7C-2DBB-B2D6-2B9E-324EC8CAEA3D}"/>
              </a:ext>
            </a:extLst>
          </p:cNvPr>
          <p:cNvSpPr>
            <a:spLocks noGrp="1"/>
          </p:cNvSpPr>
          <p:nvPr>
            <p:ph type="title"/>
          </p:nvPr>
        </p:nvSpPr>
        <p:spPr/>
        <p:txBody>
          <a:bodyPr/>
          <a:lstStyle/>
          <a:p>
            <a:r>
              <a:rPr lang="en-US">
                <a:latin typeface="Libre Caslon Text"/>
              </a:rPr>
              <a:t>Training Dataset</a:t>
            </a:r>
            <a:endParaRPr lang="en-US"/>
          </a:p>
        </p:txBody>
      </p:sp>
      <p:pic>
        <p:nvPicPr>
          <p:cNvPr id="9" name="Picture 8" descr="Picture 677004777, Picture">
            <a:extLst>
              <a:ext uri="{FF2B5EF4-FFF2-40B4-BE49-F238E27FC236}">
                <a16:creationId xmlns:a16="http://schemas.microsoft.com/office/drawing/2014/main" id="{BDC4BA11-D07A-C8BC-8EE6-F4B26AD19CC0}"/>
              </a:ext>
            </a:extLst>
          </p:cNvPr>
          <p:cNvPicPr>
            <a:picLocks noChangeAspect="1"/>
          </p:cNvPicPr>
          <p:nvPr/>
        </p:nvPicPr>
        <p:blipFill>
          <a:blip r:embed="rId3"/>
          <a:stretch>
            <a:fillRect/>
          </a:stretch>
        </p:blipFill>
        <p:spPr>
          <a:xfrm>
            <a:off x="1764951" y="1269247"/>
            <a:ext cx="5846575" cy="3670515"/>
          </a:xfrm>
          <a:prstGeom prst="rect">
            <a:avLst/>
          </a:prstGeom>
        </p:spPr>
      </p:pic>
      <p:pic>
        <p:nvPicPr>
          <p:cNvPr id="10" name="Picture 9" descr="Picture 1247192302, Picture">
            <a:extLst>
              <a:ext uri="{FF2B5EF4-FFF2-40B4-BE49-F238E27FC236}">
                <a16:creationId xmlns:a16="http://schemas.microsoft.com/office/drawing/2014/main" id="{5B737561-6105-74DB-CE0B-9C6A1E5E8B20}"/>
              </a:ext>
            </a:extLst>
          </p:cNvPr>
          <p:cNvPicPr>
            <a:picLocks noChangeAspect="1"/>
          </p:cNvPicPr>
          <p:nvPr/>
        </p:nvPicPr>
        <p:blipFill>
          <a:blip r:embed="rId4"/>
          <a:stretch>
            <a:fillRect/>
          </a:stretch>
        </p:blipFill>
        <p:spPr>
          <a:xfrm>
            <a:off x="1469110" y="1265210"/>
            <a:ext cx="6157348" cy="3823884"/>
          </a:xfrm>
          <a:prstGeom prst="rect">
            <a:avLst/>
          </a:prstGeom>
        </p:spPr>
      </p:pic>
    </p:spTree>
    <p:extLst>
      <p:ext uri="{BB962C8B-B14F-4D97-AF65-F5344CB8AC3E}">
        <p14:creationId xmlns:p14="http://schemas.microsoft.com/office/powerpoint/2010/main" val="134142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1A37-5E76-DDAF-201F-C518CB4CC23C}"/>
              </a:ext>
            </a:extLst>
          </p:cNvPr>
          <p:cNvSpPr>
            <a:spLocks noGrp="1"/>
          </p:cNvSpPr>
          <p:nvPr>
            <p:ph type="title"/>
          </p:nvPr>
        </p:nvSpPr>
        <p:spPr>
          <a:xfrm>
            <a:off x="628650" y="3133"/>
            <a:ext cx="7886700" cy="994200"/>
          </a:xfrm>
        </p:spPr>
        <p:txBody>
          <a:bodyPr/>
          <a:lstStyle/>
          <a:p>
            <a:r>
              <a:rPr lang="en-US">
                <a:latin typeface="Libre Caslon Text"/>
              </a:rPr>
              <a:t>Test Dataset</a:t>
            </a:r>
            <a:endParaRPr lang="en-US"/>
          </a:p>
        </p:txBody>
      </p:sp>
      <p:pic>
        <p:nvPicPr>
          <p:cNvPr id="10" name="Picture 9">
            <a:extLst>
              <a:ext uri="{FF2B5EF4-FFF2-40B4-BE49-F238E27FC236}">
                <a16:creationId xmlns:a16="http://schemas.microsoft.com/office/drawing/2014/main" id="{1C57959B-6661-CF04-5F04-B497EC474D91}"/>
              </a:ext>
            </a:extLst>
          </p:cNvPr>
          <p:cNvPicPr>
            <a:picLocks noChangeAspect="1"/>
          </p:cNvPicPr>
          <p:nvPr/>
        </p:nvPicPr>
        <p:blipFill>
          <a:blip r:embed="rId3"/>
          <a:stretch>
            <a:fillRect/>
          </a:stretch>
        </p:blipFill>
        <p:spPr>
          <a:xfrm>
            <a:off x="463334" y="1880136"/>
            <a:ext cx="4052162" cy="2603715"/>
          </a:xfrm>
          <a:prstGeom prst="rect">
            <a:avLst/>
          </a:prstGeom>
        </p:spPr>
      </p:pic>
      <p:pic>
        <p:nvPicPr>
          <p:cNvPr id="11" name="Picture 10">
            <a:extLst>
              <a:ext uri="{FF2B5EF4-FFF2-40B4-BE49-F238E27FC236}">
                <a16:creationId xmlns:a16="http://schemas.microsoft.com/office/drawing/2014/main" id="{15190E46-CD7A-8D32-3AD1-8743B97AA72B}"/>
              </a:ext>
            </a:extLst>
          </p:cNvPr>
          <p:cNvPicPr>
            <a:picLocks noChangeAspect="1"/>
          </p:cNvPicPr>
          <p:nvPr/>
        </p:nvPicPr>
        <p:blipFill>
          <a:blip r:embed="rId4"/>
          <a:stretch>
            <a:fillRect/>
          </a:stretch>
        </p:blipFill>
        <p:spPr>
          <a:xfrm>
            <a:off x="4570385" y="1880138"/>
            <a:ext cx="4207145" cy="2603715"/>
          </a:xfrm>
          <a:prstGeom prst="rect">
            <a:avLst/>
          </a:prstGeom>
        </p:spPr>
      </p:pic>
      <p:sp>
        <p:nvSpPr>
          <p:cNvPr id="3" name="TextBox 2">
            <a:extLst>
              <a:ext uri="{FF2B5EF4-FFF2-40B4-BE49-F238E27FC236}">
                <a16:creationId xmlns:a16="http://schemas.microsoft.com/office/drawing/2014/main" id="{6E1498A6-EDB2-36DF-97A3-9A8BC120FFA8}"/>
              </a:ext>
            </a:extLst>
          </p:cNvPr>
          <p:cNvSpPr txBox="1"/>
          <p:nvPr/>
        </p:nvSpPr>
        <p:spPr>
          <a:xfrm>
            <a:off x="630402" y="774533"/>
            <a:ext cx="78813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2F6C"/>
                </a:solidFill>
                <a:latin typeface="Libre Caslon Text"/>
                <a:ea typeface="Calibri"/>
                <a:cs typeface="Calibri"/>
                <a:sym typeface="Calibri"/>
              </a:rPr>
              <a:t>Group 12 created an RGB calculator to explore the 6 permutations of B1, B2, and B3 comparing the results visually using a scatter plot of images provided in the holdout data.</a:t>
            </a:r>
            <a:endParaRPr lang="en-US" sz="2000">
              <a:solidFill>
                <a:srgbClr val="002F6C"/>
              </a:solidFill>
              <a:latin typeface="Libre Caslon Text"/>
              <a:ea typeface="Calibri"/>
              <a:cs typeface="Calibri"/>
            </a:endParaRPr>
          </a:p>
        </p:txBody>
      </p:sp>
      <p:sp>
        <p:nvSpPr>
          <p:cNvPr id="4" name="Rectangle 3">
            <a:extLst>
              <a:ext uri="{FF2B5EF4-FFF2-40B4-BE49-F238E27FC236}">
                <a16:creationId xmlns:a16="http://schemas.microsoft.com/office/drawing/2014/main" id="{E7A2A7B0-E045-0257-311C-5BFA79A0512D}"/>
              </a:ext>
            </a:extLst>
          </p:cNvPr>
          <p:cNvSpPr/>
          <p:nvPr/>
        </p:nvSpPr>
        <p:spPr>
          <a:xfrm>
            <a:off x="476249" y="1821656"/>
            <a:ext cx="4048125" cy="26908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B092F5C-D913-D933-EEF1-9C959021B324}"/>
              </a:ext>
            </a:extLst>
          </p:cNvPr>
          <p:cNvSpPr/>
          <p:nvPr/>
        </p:nvSpPr>
        <p:spPr>
          <a:xfrm>
            <a:off x="4574505" y="1821656"/>
            <a:ext cx="4048125" cy="26908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8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1FF4-832E-77B1-DDAE-4CC016DDAFDD}"/>
              </a:ext>
            </a:extLst>
          </p:cNvPr>
          <p:cNvSpPr>
            <a:spLocks noGrp="1"/>
          </p:cNvSpPr>
          <p:nvPr>
            <p:ph type="title"/>
          </p:nvPr>
        </p:nvSpPr>
        <p:spPr/>
        <p:txBody>
          <a:bodyPr/>
          <a:lstStyle/>
          <a:p>
            <a:r>
              <a:rPr lang="en-US">
                <a:latin typeface="Libre Caslon Text"/>
              </a:rPr>
              <a:t>Description of Methodology</a:t>
            </a:r>
            <a:endParaRPr lang="en-US"/>
          </a:p>
        </p:txBody>
      </p:sp>
      <p:sp>
        <p:nvSpPr>
          <p:cNvPr id="3" name="Text Placeholder 2">
            <a:extLst>
              <a:ext uri="{FF2B5EF4-FFF2-40B4-BE49-F238E27FC236}">
                <a16:creationId xmlns:a16="http://schemas.microsoft.com/office/drawing/2014/main" id="{BB8AEE45-F75E-2004-AFDC-8177794722AD}"/>
              </a:ext>
            </a:extLst>
          </p:cNvPr>
          <p:cNvSpPr>
            <a:spLocks noGrp="1"/>
          </p:cNvSpPr>
          <p:nvPr>
            <p:ph type="body" idx="1"/>
          </p:nvPr>
        </p:nvSpPr>
        <p:spPr/>
        <p:txBody>
          <a:bodyPr/>
          <a:lstStyle/>
          <a:p>
            <a:endParaRPr lang="en-US"/>
          </a:p>
        </p:txBody>
      </p:sp>
      <p:pic>
        <p:nvPicPr>
          <p:cNvPr id="28" name="Audio 27">
            <a:extLst>
              <a:ext uri="{FF2B5EF4-FFF2-40B4-BE49-F238E27FC236}">
                <a16:creationId xmlns:a16="http://schemas.microsoft.com/office/drawing/2014/main" id="{4B5B1A4E-7454-EF52-3D67-00977F7B73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49560965"/>
      </p:ext>
    </p:extLst>
  </p:cSld>
  <p:clrMapOvr>
    <a:masterClrMapping/>
  </p:clrMapOvr>
  <mc:AlternateContent xmlns:mc="http://schemas.openxmlformats.org/markup-compatibility/2006" xmlns:p14="http://schemas.microsoft.com/office/powerpoint/2010/main">
    <mc:Choice Requires="p14">
      <p:transition spd="slow" p14:dur="2000" advTm="9226"/>
    </mc:Choice>
    <mc:Fallback xmlns="">
      <p:transition spd="slow" advTm="9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E181-2E6B-7747-CDC3-0E314A5D8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22C59-20D7-8F6E-38D1-11A40135D252}"/>
              </a:ext>
            </a:extLst>
          </p:cNvPr>
          <p:cNvSpPr>
            <a:spLocks noGrp="1"/>
          </p:cNvSpPr>
          <p:nvPr>
            <p:ph type="title"/>
          </p:nvPr>
        </p:nvSpPr>
        <p:spPr/>
        <p:txBody>
          <a:bodyPr/>
          <a:lstStyle/>
          <a:p>
            <a:r>
              <a:rPr lang="en-US">
                <a:latin typeface="Libre Caslon Text"/>
              </a:rPr>
              <a:t>Methodology Overview </a:t>
            </a:r>
            <a:endParaRPr lang="en-US"/>
          </a:p>
        </p:txBody>
      </p:sp>
      <p:sp>
        <p:nvSpPr>
          <p:cNvPr id="3" name="Text Placeholder 2">
            <a:extLst>
              <a:ext uri="{FF2B5EF4-FFF2-40B4-BE49-F238E27FC236}">
                <a16:creationId xmlns:a16="http://schemas.microsoft.com/office/drawing/2014/main" id="{8D2BC6A8-B515-6069-56C9-6CE38BE3936D}"/>
              </a:ext>
            </a:extLst>
          </p:cNvPr>
          <p:cNvSpPr>
            <a:spLocks noGrp="1"/>
          </p:cNvSpPr>
          <p:nvPr>
            <p:ph idx="1"/>
          </p:nvPr>
        </p:nvSpPr>
        <p:spPr/>
        <p:txBody>
          <a:bodyPr/>
          <a:lstStyle/>
          <a:p>
            <a:pPr lvl="1">
              <a:buSzPts val="2800"/>
            </a:pPr>
            <a:r>
              <a:rPr lang="en-US" sz="1800">
                <a:latin typeface="Libre Caslon Text"/>
              </a:rPr>
              <a:t>Conducted in      using </a:t>
            </a:r>
            <a:r>
              <a:rPr lang="en-US" sz="1800" b="1" err="1">
                <a:latin typeface="Libre Caslon Text"/>
              </a:rPr>
              <a:t>t</a:t>
            </a:r>
            <a:r>
              <a:rPr lang="en-US" sz="1800" b="1" err="1">
                <a:latin typeface="Consolas"/>
              </a:rPr>
              <a:t>idymodels</a:t>
            </a:r>
            <a:r>
              <a:rPr lang="en-US" sz="1800">
                <a:latin typeface="Libre Caslon Text"/>
              </a:rPr>
              <a:t> framework</a:t>
            </a:r>
          </a:p>
          <a:p>
            <a:pPr lvl="1">
              <a:buSzPts val="2800"/>
            </a:pPr>
            <a:r>
              <a:rPr lang="en-US" sz="1800">
                <a:latin typeface="Libre Caslon Text"/>
              </a:rPr>
              <a:t>Modular pipeline for reproducibility and scalability </a:t>
            </a:r>
            <a:endParaRPr lang="en-US" sz="1800"/>
          </a:p>
          <a:p>
            <a:pPr lvl="1">
              <a:buSzPts val="2800"/>
            </a:pPr>
            <a:r>
              <a:rPr lang="en-US" sz="1800">
                <a:latin typeface="Libre Caslon Text"/>
              </a:rPr>
              <a:t>Used Microsoft Word to work collaboratively on written report</a:t>
            </a:r>
            <a:endParaRPr lang="en-US" sz="1800"/>
          </a:p>
          <a:p>
            <a:pPr lvl="1">
              <a:buSzPts val="2800"/>
            </a:pPr>
            <a:r>
              <a:rPr lang="en-US" sz="1800">
                <a:latin typeface="Libre Caslon Text"/>
              </a:rPr>
              <a:t>Goal: Predict blue tarp presence using supervised classification </a:t>
            </a:r>
            <a:endParaRPr lang="en-US" sz="1800"/>
          </a:p>
          <a:p>
            <a:pPr lvl="1">
              <a:buSzPts val="2800"/>
            </a:pPr>
            <a:endParaRPr lang="en-US" sz="1800"/>
          </a:p>
          <a:p>
            <a:pPr lvl="1">
              <a:buSzPts val="2800"/>
            </a:pPr>
            <a:endParaRPr lang="en-US" sz="1800"/>
          </a:p>
        </p:txBody>
      </p:sp>
      <p:pic>
        <p:nvPicPr>
          <p:cNvPr id="4" name="Picture 3" descr="File:R logo.svg - Wikimedia Commons">
            <a:extLst>
              <a:ext uri="{FF2B5EF4-FFF2-40B4-BE49-F238E27FC236}">
                <a16:creationId xmlns:a16="http://schemas.microsoft.com/office/drawing/2014/main" id="{9656BAD3-E05F-499D-4A8E-0A0FFAE28C6F}"/>
              </a:ext>
            </a:extLst>
          </p:cNvPr>
          <p:cNvPicPr>
            <a:picLocks noChangeAspect="1"/>
          </p:cNvPicPr>
          <p:nvPr/>
        </p:nvPicPr>
        <p:blipFill>
          <a:blip r:embed="rId6"/>
          <a:stretch>
            <a:fillRect/>
          </a:stretch>
        </p:blipFill>
        <p:spPr>
          <a:xfrm>
            <a:off x="3136307" y="1450197"/>
            <a:ext cx="275603" cy="218821"/>
          </a:xfrm>
          <a:prstGeom prst="rect">
            <a:avLst/>
          </a:prstGeom>
        </p:spPr>
      </p:pic>
      <p:pic>
        <p:nvPicPr>
          <p:cNvPr id="5" name="Picture 4">
            <a:extLst>
              <a:ext uri="{FF2B5EF4-FFF2-40B4-BE49-F238E27FC236}">
                <a16:creationId xmlns:a16="http://schemas.microsoft.com/office/drawing/2014/main" id="{7D1C5CE5-A2DB-8A95-8904-5B8B8D3C3C7F}"/>
              </a:ext>
            </a:extLst>
          </p:cNvPr>
          <p:cNvPicPr>
            <a:picLocks noChangeAspect="1"/>
          </p:cNvPicPr>
          <p:nvPr/>
        </p:nvPicPr>
        <p:blipFill>
          <a:blip r:embed="rId7"/>
          <a:stretch>
            <a:fillRect/>
          </a:stretch>
        </p:blipFill>
        <p:spPr>
          <a:xfrm>
            <a:off x="2163153" y="3138128"/>
            <a:ext cx="4812352" cy="1382909"/>
          </a:xfrm>
          <a:prstGeom prst="rect">
            <a:avLst/>
          </a:prstGeom>
        </p:spPr>
      </p:pic>
      <p:pic>
        <p:nvPicPr>
          <p:cNvPr id="29" name="Audio 28">
            <a:extLst>
              <a:ext uri="{FF2B5EF4-FFF2-40B4-BE49-F238E27FC236}">
                <a16:creationId xmlns:a16="http://schemas.microsoft.com/office/drawing/2014/main" id="{E49B7060-7920-DE0E-B74F-3518C4BD1C4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3994753076"/>
      </p:ext>
    </p:extLst>
  </p:cSld>
  <p:clrMapOvr>
    <a:masterClrMapping/>
  </p:clrMapOvr>
  <mc:AlternateContent xmlns:mc="http://schemas.openxmlformats.org/markup-compatibility/2006" xmlns:p14="http://schemas.microsoft.com/office/powerpoint/2010/main">
    <mc:Choice Requires="p14">
      <p:transition spd="slow" p14:dur="2000" advTm="57493"/>
    </mc:Choice>
    <mc:Fallback xmlns="">
      <p:transition spd="slow" advTm="57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29"/>
                </p:tgtEl>
              </p:cMediaNode>
            </p:audio>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7F62-9092-9EA1-0DA1-8347F3A7AF3D}"/>
              </a:ext>
            </a:extLst>
          </p:cNvPr>
          <p:cNvSpPr>
            <a:spLocks noGrp="1"/>
          </p:cNvSpPr>
          <p:nvPr>
            <p:ph type="title"/>
          </p:nvPr>
        </p:nvSpPr>
        <p:spPr/>
        <p:txBody>
          <a:bodyPr/>
          <a:lstStyle/>
          <a:p>
            <a:r>
              <a:rPr lang="en-US">
                <a:latin typeface="Libre Caslon Text"/>
              </a:rPr>
              <a:t>Model Development &amp; Validation Strategy</a:t>
            </a:r>
            <a:endParaRPr lang="en-US"/>
          </a:p>
        </p:txBody>
      </p:sp>
      <p:sp>
        <p:nvSpPr>
          <p:cNvPr id="9" name="TextBox 8">
            <a:extLst>
              <a:ext uri="{FF2B5EF4-FFF2-40B4-BE49-F238E27FC236}">
                <a16:creationId xmlns:a16="http://schemas.microsoft.com/office/drawing/2014/main" id="{1F542112-085E-7B12-1597-9C25F44EFF08}"/>
              </a:ext>
            </a:extLst>
          </p:cNvPr>
          <p:cNvSpPr txBox="1"/>
          <p:nvPr/>
        </p:nvSpPr>
        <p:spPr>
          <a:xfrm>
            <a:off x="631321" y="1509935"/>
            <a:ext cx="5029200" cy="1443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800">
                <a:solidFill>
                  <a:srgbClr val="002F6C"/>
                </a:solidFill>
              </a:rPr>
              <a:t>10-fold stratified cross-validation used on training data</a:t>
            </a:r>
            <a:endParaRPr lang="en-US" sz="1800">
              <a:solidFill>
                <a:srgbClr val="002F6C"/>
              </a:solidFill>
              <a:latin typeface="Libre Caslon Text"/>
            </a:endParaRPr>
          </a:p>
          <a:p>
            <a:endParaRPr lang="en-US" sz="1800">
              <a:solidFill>
                <a:srgbClr val="002F6C"/>
              </a:solidFill>
            </a:endParaRPr>
          </a:p>
          <a:p>
            <a:pPr marL="228600" lvl="1" indent="-228600">
              <a:buFont typeface=""/>
              <a:buChar char="•"/>
            </a:pPr>
            <a:endParaRPr lang="en-US" sz="1800">
              <a:solidFill>
                <a:srgbClr val="002F6C"/>
              </a:solidFill>
            </a:endParaRPr>
          </a:p>
          <a:p>
            <a:pPr marL="228600" lvl="1" indent="-228600">
              <a:lnSpc>
                <a:spcPts val="1875"/>
              </a:lnSpc>
              <a:buFont typeface=""/>
              <a:buChar char="•"/>
            </a:pPr>
            <a:endParaRPr lang="en-US" sz="1800">
              <a:solidFill>
                <a:srgbClr val="002F6C"/>
              </a:solidFill>
            </a:endParaRPr>
          </a:p>
        </p:txBody>
      </p:sp>
      <p:pic>
        <p:nvPicPr>
          <p:cNvPr id="10" name="Picture 9">
            <a:extLst>
              <a:ext uri="{FF2B5EF4-FFF2-40B4-BE49-F238E27FC236}">
                <a16:creationId xmlns:a16="http://schemas.microsoft.com/office/drawing/2014/main" id="{85CBD809-D6AA-F4CB-B038-80DE9FB4DD66}"/>
              </a:ext>
            </a:extLst>
          </p:cNvPr>
          <p:cNvPicPr>
            <a:picLocks noChangeAspect="1"/>
          </p:cNvPicPr>
          <p:nvPr/>
        </p:nvPicPr>
        <p:blipFill>
          <a:blip r:embed="rId6"/>
          <a:stretch>
            <a:fillRect/>
          </a:stretch>
        </p:blipFill>
        <p:spPr>
          <a:xfrm>
            <a:off x="6200765" y="773288"/>
            <a:ext cx="2021686" cy="1756337"/>
          </a:xfrm>
          <a:prstGeom prst="rect">
            <a:avLst/>
          </a:prstGeom>
        </p:spPr>
      </p:pic>
      <p:pic>
        <p:nvPicPr>
          <p:cNvPr id="11" name="Picture 10">
            <a:extLst>
              <a:ext uri="{FF2B5EF4-FFF2-40B4-BE49-F238E27FC236}">
                <a16:creationId xmlns:a16="http://schemas.microsoft.com/office/drawing/2014/main" id="{379C2071-3268-B8C5-7D9C-3AEFE7286287}"/>
              </a:ext>
            </a:extLst>
          </p:cNvPr>
          <p:cNvPicPr>
            <a:picLocks noChangeAspect="1"/>
          </p:cNvPicPr>
          <p:nvPr/>
        </p:nvPicPr>
        <p:blipFill>
          <a:blip r:embed="rId7"/>
          <a:stretch>
            <a:fillRect/>
          </a:stretch>
        </p:blipFill>
        <p:spPr>
          <a:xfrm>
            <a:off x="6198209" y="3790592"/>
            <a:ext cx="2026799" cy="401078"/>
          </a:xfrm>
          <a:prstGeom prst="rect">
            <a:avLst/>
          </a:prstGeom>
        </p:spPr>
      </p:pic>
      <p:pic>
        <p:nvPicPr>
          <p:cNvPr id="3" name="Picture 2" descr="A diagram of a normal distribution&#10;&#10;AI-generated content may be incorrect.">
            <a:extLst>
              <a:ext uri="{FF2B5EF4-FFF2-40B4-BE49-F238E27FC236}">
                <a16:creationId xmlns:a16="http://schemas.microsoft.com/office/drawing/2014/main" id="{6F3D8CBC-221C-0023-4B5F-C3C972096F71}"/>
              </a:ext>
            </a:extLst>
          </p:cNvPr>
          <p:cNvPicPr>
            <a:picLocks noChangeAspect="1"/>
          </p:cNvPicPr>
          <p:nvPr/>
        </p:nvPicPr>
        <p:blipFill>
          <a:blip r:embed="rId8"/>
          <a:stretch>
            <a:fillRect/>
          </a:stretch>
        </p:blipFill>
        <p:spPr>
          <a:xfrm>
            <a:off x="6204053" y="2538959"/>
            <a:ext cx="2019927" cy="1246058"/>
          </a:xfrm>
          <a:prstGeom prst="rect">
            <a:avLst/>
          </a:prstGeom>
        </p:spPr>
      </p:pic>
      <p:sp>
        <p:nvSpPr>
          <p:cNvPr id="7" name="TextBox 6">
            <a:extLst>
              <a:ext uri="{FF2B5EF4-FFF2-40B4-BE49-F238E27FC236}">
                <a16:creationId xmlns:a16="http://schemas.microsoft.com/office/drawing/2014/main" id="{117A13DB-C268-1FCF-A140-D2A2462ABD04}"/>
              </a:ext>
            </a:extLst>
          </p:cNvPr>
          <p:cNvSpPr txBox="1"/>
          <p:nvPr/>
        </p:nvSpPr>
        <p:spPr>
          <a:xfrm>
            <a:off x="627367" y="1894170"/>
            <a:ext cx="5029200" cy="1166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rgbClr val="002F6C"/>
              </a:solidFill>
            </a:endParaRPr>
          </a:p>
          <a:p>
            <a:pPr marL="228600" lvl="1" indent="-228600">
              <a:buFont typeface=""/>
              <a:buChar char="•"/>
            </a:pPr>
            <a:r>
              <a:rPr lang="en-US" sz="1800">
                <a:solidFill>
                  <a:srgbClr val="002F6C"/>
                </a:solidFill>
              </a:rPr>
              <a:t>Ensures all samples used for training and validation</a:t>
            </a:r>
            <a:endParaRPr lang="en-US">
              <a:solidFill>
                <a:srgbClr val="002F6C"/>
              </a:solidFill>
            </a:endParaRPr>
          </a:p>
          <a:p>
            <a:pPr marL="228600" lvl="1" indent="-228600">
              <a:lnSpc>
                <a:spcPts val="1875"/>
              </a:lnSpc>
              <a:buFont typeface=""/>
              <a:buChar char="•"/>
            </a:pPr>
            <a:endParaRPr lang="en-US" sz="1800">
              <a:solidFill>
                <a:srgbClr val="002F6C"/>
              </a:solidFill>
            </a:endParaRPr>
          </a:p>
        </p:txBody>
      </p:sp>
      <p:sp>
        <p:nvSpPr>
          <p:cNvPr id="12" name="TextBox 11">
            <a:extLst>
              <a:ext uri="{FF2B5EF4-FFF2-40B4-BE49-F238E27FC236}">
                <a16:creationId xmlns:a16="http://schemas.microsoft.com/office/drawing/2014/main" id="{F660183E-22DF-CB27-2433-041FCBD7FE2E}"/>
              </a:ext>
            </a:extLst>
          </p:cNvPr>
          <p:cNvSpPr txBox="1"/>
          <p:nvPr/>
        </p:nvSpPr>
        <p:spPr>
          <a:xfrm>
            <a:off x="632759" y="2675939"/>
            <a:ext cx="5029200" cy="1166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rgbClr val="002F6C"/>
              </a:solidFill>
            </a:endParaRPr>
          </a:p>
          <a:p>
            <a:pPr marL="228600" lvl="1" indent="-228600">
              <a:buFont typeface=""/>
              <a:buChar char="•"/>
            </a:pPr>
            <a:r>
              <a:rPr lang="en-US" sz="1800">
                <a:solidFill>
                  <a:srgbClr val="002F6C"/>
                </a:solidFill>
              </a:rPr>
              <a:t>Stratification preserved class imbalance (blue tarp = minority class)</a:t>
            </a:r>
            <a:endParaRPr lang="en-US">
              <a:solidFill>
                <a:srgbClr val="002F6C"/>
              </a:solidFill>
            </a:endParaRPr>
          </a:p>
          <a:p>
            <a:pPr marL="228600" lvl="1" indent="-228600">
              <a:lnSpc>
                <a:spcPts val="1875"/>
              </a:lnSpc>
              <a:buFont typeface=""/>
              <a:buChar char="•"/>
            </a:pPr>
            <a:endParaRPr lang="en-US" sz="1800">
              <a:solidFill>
                <a:srgbClr val="002F6C"/>
              </a:solidFill>
            </a:endParaRPr>
          </a:p>
        </p:txBody>
      </p:sp>
      <p:sp>
        <p:nvSpPr>
          <p:cNvPr id="14" name="TextBox 13">
            <a:extLst>
              <a:ext uri="{FF2B5EF4-FFF2-40B4-BE49-F238E27FC236}">
                <a16:creationId xmlns:a16="http://schemas.microsoft.com/office/drawing/2014/main" id="{6A988B62-4971-940E-8C2E-38C29DCAD5AB}"/>
              </a:ext>
            </a:extLst>
          </p:cNvPr>
          <p:cNvSpPr txBox="1"/>
          <p:nvPr/>
        </p:nvSpPr>
        <p:spPr>
          <a:xfrm>
            <a:off x="628805" y="3631674"/>
            <a:ext cx="5029200" cy="889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a:solidFill>
                <a:srgbClr val="002F6C"/>
              </a:solidFill>
            </a:endParaRPr>
          </a:p>
          <a:p>
            <a:pPr marL="228600" lvl="1" indent="-228600">
              <a:buFont typeface=""/>
              <a:buChar char="•"/>
            </a:pPr>
            <a:r>
              <a:rPr lang="en-US" sz="1800">
                <a:solidFill>
                  <a:srgbClr val="002F6C"/>
                </a:solidFill>
              </a:rPr>
              <a:t>Final evaluation on separate holdout test set</a:t>
            </a:r>
            <a:endParaRPr lang="en-US">
              <a:solidFill>
                <a:srgbClr val="002F6C"/>
              </a:solidFill>
            </a:endParaRPr>
          </a:p>
          <a:p>
            <a:pPr marL="228600" lvl="1" indent="-228600">
              <a:lnSpc>
                <a:spcPts val="1875"/>
              </a:lnSpc>
              <a:buFont typeface=""/>
              <a:buChar char="•"/>
            </a:pPr>
            <a:endParaRPr lang="en-US" sz="1800">
              <a:solidFill>
                <a:srgbClr val="002F6C"/>
              </a:solidFill>
            </a:endParaRPr>
          </a:p>
        </p:txBody>
      </p:sp>
      <p:pic>
        <p:nvPicPr>
          <p:cNvPr id="30" name="Audio 29">
            <a:extLst>
              <a:ext uri="{FF2B5EF4-FFF2-40B4-BE49-F238E27FC236}">
                <a16:creationId xmlns:a16="http://schemas.microsoft.com/office/drawing/2014/main" id="{3DD4DB82-E243-4DF8-B535-5B0CAA03F74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788211082"/>
      </p:ext>
    </p:extLst>
  </p:cSld>
  <p:clrMapOvr>
    <a:masterClrMapping/>
  </p:clrMapOvr>
  <mc:AlternateContent xmlns:mc="http://schemas.openxmlformats.org/markup-compatibility/2006" xmlns:p14="http://schemas.microsoft.com/office/powerpoint/2010/main">
    <mc:Choice Requires="p14">
      <p:transition spd="slow" p14:dur="2000" advTm="54944"/>
    </mc:Choice>
    <mc:Fallback xmlns="">
      <p:transition spd="slow" advTm="54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30"/>
                </p:tgtEl>
              </p:cMediaNode>
            </p:audio>
          </p:childTnLst>
        </p:cTn>
      </p:par>
    </p:tnLst>
    <p:bldLst>
      <p:bldP spid="9" grpId="0"/>
      <p:bldP spid="7" grpId="0"/>
      <p:bldP spid="12"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5|2|4.1|3.8|12.9|6.1|11.1"/>
</p:tagLst>
</file>

<file path=ppt/tags/tag2.xml><?xml version="1.0" encoding="utf-8"?>
<p:tagLst xmlns:a="http://schemas.openxmlformats.org/drawingml/2006/main" xmlns:r="http://schemas.openxmlformats.org/officeDocument/2006/relationships" xmlns:p="http://schemas.openxmlformats.org/presentationml/2006/main">
  <p:tag name="TIMING" val="|5.2|8.2|8.4|10|11.3|1.9|8.5"/>
</p:tagLst>
</file>

<file path=ppt/tags/tag3.xml><?xml version="1.0" encoding="utf-8"?>
<p:tagLst xmlns:a="http://schemas.openxmlformats.org/drawingml/2006/main" xmlns:r="http://schemas.openxmlformats.org/officeDocument/2006/relationships" xmlns:p="http://schemas.openxmlformats.org/presentationml/2006/main">
  <p:tag name="TIMING" val="|5.6|8.8|17.6|19.7"/>
</p:tagLst>
</file>

<file path=ppt/tags/tag4.xml><?xml version="1.0" encoding="utf-8"?>
<p:tagLst xmlns:a="http://schemas.openxmlformats.org/drawingml/2006/main" xmlns:r="http://schemas.openxmlformats.org/officeDocument/2006/relationships" xmlns:p="http://schemas.openxmlformats.org/presentationml/2006/main">
  <p:tag name="TIMING" val="|4.7|14.1|4.4|1.8|4.6|1.1|0.8|10.6|0.9|0.8|4.9|2.2|2.1|4.3"/>
</p:tagLst>
</file>

<file path=ppt/tags/tag5.xml><?xml version="1.0" encoding="utf-8"?>
<p:tagLst xmlns:a="http://schemas.openxmlformats.org/drawingml/2006/main" xmlns:r="http://schemas.openxmlformats.org/officeDocument/2006/relationships" xmlns:p="http://schemas.openxmlformats.org/presentationml/2006/main">
  <p:tag name="TIMING" val="|2|36.2|64.8|66.6|51.9|45.5"/>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0504BCDCEB754DBB1A220180877529" ma:contentTypeVersion="4" ma:contentTypeDescription="Create a new document." ma:contentTypeScope="" ma:versionID="e7a990da40b1fd3fe57c683a02857ecf">
  <xsd:schema xmlns:xsd="http://www.w3.org/2001/XMLSchema" xmlns:xs="http://www.w3.org/2001/XMLSchema" xmlns:p="http://schemas.microsoft.com/office/2006/metadata/properties" xmlns:ns2="1df5e33b-021f-470f-ad87-0c9ebe79218a" targetNamespace="http://schemas.microsoft.com/office/2006/metadata/properties" ma:root="true" ma:fieldsID="b92ef11c367b223476a899b61275b65d" ns2:_="">
    <xsd:import namespace="1df5e33b-021f-470f-ad87-0c9ebe7921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5e33b-021f-470f-ad87-0c9ebe7921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D2291B-50DA-48EF-9248-EB926E582ECA}">
  <ds:schemaRefs>
    <ds:schemaRef ds:uri="1df5e33b-021f-470f-ad87-0c9ebe7921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0ABB109-9F3A-4A36-A4DA-C0CE63C5B283}">
  <ds:schemaRefs>
    <ds:schemaRef ds:uri="http://schemas.microsoft.com/sharepoint/v3/contenttype/forms"/>
  </ds:schemaRefs>
</ds:datastoreItem>
</file>

<file path=customXml/itemProps3.xml><?xml version="1.0" encoding="utf-8"?>
<ds:datastoreItem xmlns:ds="http://schemas.openxmlformats.org/officeDocument/2006/customXml" ds:itemID="{44A85EB1-7B31-4A7B-9656-06A2C7B656DE}">
  <ds:schemaRefs>
    <ds:schemaRef ds:uri="1df5e33b-021f-470f-ad87-0c9ebe7921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16</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Introduction</vt:lpstr>
      <vt:lpstr>2010 earthquake spurs historic data-mining challenge</vt:lpstr>
      <vt:lpstr>Data</vt:lpstr>
      <vt:lpstr>Training Dataset</vt:lpstr>
      <vt:lpstr>Test Dataset</vt:lpstr>
      <vt:lpstr>Description of Methodology</vt:lpstr>
      <vt:lpstr>Methodology Overview </vt:lpstr>
      <vt:lpstr>Model Development &amp; Validation Strategy</vt:lpstr>
      <vt:lpstr>Threshold Selection</vt:lpstr>
      <vt:lpstr>Model Evaluation Metrics</vt:lpstr>
      <vt:lpstr>Results</vt:lpstr>
      <vt:lpstr>Results Preview</vt:lpstr>
      <vt:lpstr>ROC Curve Visualization</vt:lpstr>
      <vt:lpstr>Comparison of Models</vt:lpstr>
      <vt:lpstr>Comparison of Models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camis</dc:creator>
  <cp:revision>4</cp:revision>
  <dcterms:modified xsi:type="dcterms:W3CDTF">2025-04-22T00:00:21Z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0x010100700504BCDCEB754DBB1A220180877529</vt:lpwstr>
  </property>
</Properties>
</file>